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7"/>
  </p:notesMasterIdLst>
  <p:sldIdLst>
    <p:sldId id="256" r:id="rId2"/>
    <p:sldId id="315" r:id="rId3"/>
    <p:sldId id="316" r:id="rId4"/>
    <p:sldId id="317" r:id="rId5"/>
    <p:sldId id="260" r:id="rId6"/>
    <p:sldId id="257" r:id="rId7"/>
    <p:sldId id="282" r:id="rId8"/>
    <p:sldId id="288" r:id="rId9"/>
    <p:sldId id="258" r:id="rId10"/>
    <p:sldId id="261" r:id="rId11"/>
    <p:sldId id="291" r:id="rId12"/>
    <p:sldId id="304" r:id="rId13"/>
    <p:sldId id="259" r:id="rId14"/>
    <p:sldId id="292" r:id="rId15"/>
    <p:sldId id="335" r:id="rId16"/>
    <p:sldId id="264" r:id="rId17"/>
    <p:sldId id="305" r:id="rId18"/>
    <p:sldId id="306" r:id="rId19"/>
    <p:sldId id="333" r:id="rId20"/>
    <p:sldId id="307" r:id="rId21"/>
    <p:sldId id="308" r:id="rId22"/>
    <p:sldId id="309" r:id="rId23"/>
    <p:sldId id="336" r:id="rId24"/>
    <p:sldId id="329" r:id="rId25"/>
    <p:sldId id="330" r:id="rId26"/>
    <p:sldId id="262" r:id="rId27"/>
    <p:sldId id="266" r:id="rId28"/>
    <p:sldId id="290" r:id="rId29"/>
    <p:sldId id="311" r:id="rId30"/>
    <p:sldId id="294" r:id="rId31"/>
    <p:sldId id="295" r:id="rId32"/>
    <p:sldId id="332" r:id="rId33"/>
    <p:sldId id="319" r:id="rId34"/>
    <p:sldId id="267" r:id="rId35"/>
    <p:sldId id="296" r:id="rId36"/>
    <p:sldId id="320" r:id="rId37"/>
    <p:sldId id="269" r:id="rId38"/>
    <p:sldId id="297" r:id="rId39"/>
    <p:sldId id="318" r:id="rId40"/>
    <p:sldId id="334" r:id="rId41"/>
    <p:sldId id="277" r:id="rId42"/>
    <p:sldId id="298" r:id="rId43"/>
    <p:sldId id="272" r:id="rId44"/>
    <p:sldId id="273" r:id="rId45"/>
    <p:sldId id="275" r:id="rId46"/>
    <p:sldId id="313" r:id="rId47"/>
    <p:sldId id="279" r:id="rId48"/>
    <p:sldId id="280" r:id="rId49"/>
    <p:sldId id="299" r:id="rId50"/>
    <p:sldId id="281" r:id="rId51"/>
    <p:sldId id="300" r:id="rId52"/>
    <p:sldId id="271" r:id="rId53"/>
    <p:sldId id="337" r:id="rId54"/>
    <p:sldId id="303" r:id="rId55"/>
    <p:sldId id="327" r:id="rId56"/>
  </p:sldIdLst>
  <p:sldSz cx="9144000" cy="6858000" type="screen4x3"/>
  <p:notesSz cx="6858000" cy="994727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87" autoAdjust="0"/>
    <p:restoredTop sz="81338" autoAdjust="0"/>
  </p:normalViewPr>
  <p:slideViewPr>
    <p:cSldViewPr>
      <p:cViewPr varScale="1">
        <p:scale>
          <a:sx n="74" d="100"/>
          <a:sy n="74" d="100"/>
        </p:scale>
        <p:origin x="-1032" y="-90"/>
      </p:cViewPr>
      <p:guideLst>
        <p:guide orient="horz" pos="2160"/>
        <p:guide pos="2880"/>
      </p:guideLst>
    </p:cSldViewPr>
  </p:slideViewPr>
  <p:outlineViewPr>
    <p:cViewPr>
      <p:scale>
        <a:sx n="33" d="100"/>
        <a:sy n="33" d="100"/>
      </p:scale>
      <p:origin x="0" y="21666"/>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2140C0D8-18C5-4BEF-962E-ED2D6A415B80}" type="datetimeFigureOut">
              <a:rPr lang="tr-TR" smtClean="0"/>
              <a:pPr/>
              <a:t>18.03.2024</a:t>
            </a:fld>
            <a:endParaRPr lang="tr-TR"/>
          </a:p>
        </p:txBody>
      </p:sp>
      <p:sp>
        <p:nvSpPr>
          <p:cNvPr id="4" name="Slayt Görüntüsü Yer Tutucusu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AF285AF0-F633-4584-B84C-8C1E795A9BEC}" type="slidenum">
              <a:rPr lang="tr-TR" smtClean="0"/>
              <a:pPr/>
              <a:t>‹#›</a:t>
            </a:fld>
            <a:endParaRPr lang="tr-TR"/>
          </a:p>
        </p:txBody>
      </p:sp>
    </p:spTree>
    <p:extLst>
      <p:ext uri="{BB962C8B-B14F-4D97-AF65-F5344CB8AC3E}">
        <p14:creationId xmlns:p14="http://schemas.microsoft.com/office/powerpoint/2010/main" val="484897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tr-TR" smtClean="0"/>
              <a:t>Asıl başlık stili için tıklatın</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8915A5E1-078C-4A9A-A430-78A38799F477}" type="datetime1">
              <a:rPr lang="tr-TR" smtClean="0"/>
              <a:pPr/>
              <a:t>18.03.2024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F302176B-0E47-46AC-8F43-DAB4B8A37D06}" type="slidenum">
              <a:rPr lang="tr-TR" smtClean="0"/>
              <a:pPr/>
              <a:t>‹#›</a:t>
            </a:fld>
            <a:endParaRPr lang="tr-TR"/>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C6DA653F-DD64-4C8E-BFF2-6E8D611224FE}" type="datetime1">
              <a:rPr lang="tr-TR" smtClean="0"/>
              <a:pPr/>
              <a:t>18.03.2024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753640D7-5F45-4A99-A0E5-0A2C05A07D68}" type="datetime1">
              <a:rPr lang="tr-TR" smtClean="0"/>
              <a:pPr/>
              <a:t>18.03.2024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tr-TR" smtClean="0"/>
              <a:t>Asıl başlık stili için tıklatın</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74F60B7-1E77-4C96-88FB-94C4D5B38402}" type="datetime1">
              <a:rPr lang="tr-TR" smtClean="0"/>
              <a:pPr/>
              <a:t>18.03.2024</a:t>
            </a:fld>
            <a:endParaRPr lang="tr-TR"/>
          </a:p>
        </p:txBody>
      </p:sp>
      <p:sp>
        <p:nvSpPr>
          <p:cNvPr id="10" name="Slide Number Placeholder 9"/>
          <p:cNvSpPr>
            <a:spLocks noGrp="1"/>
          </p:cNvSpPr>
          <p:nvPr>
            <p:ph type="sldNum" sz="quarter" idx="11"/>
          </p:nvPr>
        </p:nvSpPr>
        <p:spPr/>
        <p:txBody>
          <a:bodyPr/>
          <a:lstStyle/>
          <a:p>
            <a:fld id="{F302176B-0E47-46AC-8F43-DAB4B8A37D06}" type="slidenum">
              <a:rPr lang="tr-TR" smtClean="0"/>
              <a:pPr/>
              <a:t>‹#›</a:t>
            </a:fld>
            <a:endParaRPr lang="tr-TR"/>
          </a:p>
        </p:txBody>
      </p:sp>
      <p:sp>
        <p:nvSpPr>
          <p:cNvPr id="12" name="Footer Placeholder 11"/>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tr-TR" smtClean="0"/>
              <a:t>Asıl başlık stili için tıklatın</a:t>
            </a:r>
            <a:endParaRPr lang="en-US" dirty="0"/>
          </a:p>
        </p:txBody>
      </p:sp>
      <p:sp>
        <p:nvSpPr>
          <p:cNvPr id="19" name="Date Placeholder 18"/>
          <p:cNvSpPr>
            <a:spLocks noGrp="1"/>
          </p:cNvSpPr>
          <p:nvPr>
            <p:ph type="dt" sz="half" idx="10"/>
          </p:nvPr>
        </p:nvSpPr>
        <p:spPr/>
        <p:txBody>
          <a:bodyPr/>
          <a:lstStyle/>
          <a:p>
            <a:fld id="{D225F512-6F09-494E-88F4-35501004EC2E}" type="datetime1">
              <a:rPr lang="tr-TR" smtClean="0"/>
              <a:pPr/>
              <a:t>18.03.2024</a:t>
            </a:fld>
            <a:endParaRPr lang="tr-TR"/>
          </a:p>
        </p:txBody>
      </p:sp>
      <p:sp>
        <p:nvSpPr>
          <p:cNvPr id="20" name="Slide Number Placeholder 19"/>
          <p:cNvSpPr>
            <a:spLocks noGrp="1"/>
          </p:cNvSpPr>
          <p:nvPr>
            <p:ph type="sldNum" sz="quarter" idx="11"/>
          </p:nvPr>
        </p:nvSpPr>
        <p:spPr/>
        <p:txBody>
          <a:bodyPr/>
          <a:lstStyle/>
          <a:p>
            <a:fld id="{F302176B-0E47-46AC-8F43-DAB4B8A37D06}" type="slidenum">
              <a:rPr lang="tr-TR" smtClean="0"/>
              <a:pPr/>
              <a:t>‹#›</a:t>
            </a:fld>
            <a:endParaRPr lang="tr-TR"/>
          </a:p>
        </p:txBody>
      </p:sp>
      <p:sp>
        <p:nvSpPr>
          <p:cNvPr id="21" name="Footer Placeholder 20"/>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5" name="Date Placeholder 4"/>
          <p:cNvSpPr>
            <a:spLocks noGrp="1"/>
          </p:cNvSpPr>
          <p:nvPr>
            <p:ph type="dt" sz="half" idx="10"/>
          </p:nvPr>
        </p:nvSpPr>
        <p:spPr/>
        <p:txBody>
          <a:bodyPr/>
          <a:lstStyle/>
          <a:p>
            <a:fld id="{80448D5D-412F-4505-BF35-DBFB4EB0EE7F}" type="datetime1">
              <a:rPr lang="tr-TR" smtClean="0"/>
              <a:pPr/>
              <a:t>18.03.2024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9" name="Content Placeholder 8"/>
          <p:cNvSpPr>
            <a:spLocks noGrp="1"/>
          </p:cNvSpPr>
          <p:nvPr>
            <p:ph sz="quarter" idx="13"/>
          </p:nvPr>
        </p:nvSpPr>
        <p:spPr>
          <a:xfrm>
            <a:off x="1216152" y="841248"/>
            <a:ext cx="3730752" cy="43891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7C6DD820-DF61-4972-962B-0C660FB7C9DB}" type="datetime1">
              <a:rPr lang="tr-TR" smtClean="0"/>
              <a:pPr/>
              <a:t>18.03.2024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
        <p:nvSpPr>
          <p:cNvPr id="11" name="Content Placeholder 10"/>
          <p:cNvSpPr>
            <a:spLocks noGrp="1"/>
          </p:cNvSpPr>
          <p:nvPr>
            <p:ph sz="quarter" idx="13"/>
          </p:nvPr>
        </p:nvSpPr>
        <p:spPr>
          <a:xfrm>
            <a:off x="1216152" y="1380744"/>
            <a:ext cx="3730752" cy="38404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9A2BA88-E0CC-4EAE-829B-D168E65C272E}" type="datetime1">
              <a:rPr lang="tr-TR" smtClean="0"/>
              <a:pPr/>
              <a:t>18.03.2024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DDB0AEE-22B9-4C61-8090-220BC8B51797}" type="datetime1">
              <a:rPr lang="tr-TR" smtClean="0"/>
              <a:pPr/>
              <a:t>18.03.2024</a:t>
            </a:fld>
            <a:endParaRPr lang="tr-TR"/>
          </a:p>
        </p:txBody>
      </p:sp>
      <p:sp>
        <p:nvSpPr>
          <p:cNvPr id="6" name="Slide Number Placeholder 5"/>
          <p:cNvSpPr>
            <a:spLocks noGrp="1"/>
          </p:cNvSpPr>
          <p:nvPr>
            <p:ph type="sldNum" sz="quarter" idx="11"/>
          </p:nvPr>
        </p:nvSpPr>
        <p:spPr/>
        <p:txBody>
          <a:bodyPr/>
          <a:lstStyle/>
          <a:p>
            <a:fld id="{F302176B-0E47-46AC-8F43-DAB4B8A37D06}" type="slidenum">
              <a:rPr lang="tr-TR" smtClean="0"/>
              <a:pPr/>
              <a:t>‹#›</a:t>
            </a:fld>
            <a:endParaRPr lang="tr-TR"/>
          </a:p>
        </p:txBody>
      </p:sp>
      <p:sp>
        <p:nvSpPr>
          <p:cNvPr id="7" name="Footer Placeholder 6"/>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Content Placeholder 13"/>
          <p:cNvSpPr>
            <a:spLocks noGrp="1"/>
          </p:cNvSpPr>
          <p:nvPr>
            <p:ph sz="quarter" idx="13"/>
          </p:nvPr>
        </p:nvSpPr>
        <p:spPr>
          <a:xfrm>
            <a:off x="914400" y="381000"/>
            <a:ext cx="4800600" cy="5943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9" name="Date Placeholder 8"/>
          <p:cNvSpPr>
            <a:spLocks noGrp="1"/>
          </p:cNvSpPr>
          <p:nvPr>
            <p:ph type="dt" sz="half" idx="14"/>
          </p:nvPr>
        </p:nvSpPr>
        <p:spPr/>
        <p:txBody>
          <a:bodyPr/>
          <a:lstStyle/>
          <a:p>
            <a:fld id="{2F7C3917-B02D-4D42-970C-B67093E469DF}" type="datetime1">
              <a:rPr lang="tr-TR" smtClean="0"/>
              <a:pPr/>
              <a:t>18.03.2024</a:t>
            </a:fld>
            <a:endParaRPr lang="tr-TR"/>
          </a:p>
        </p:txBody>
      </p:sp>
      <p:sp>
        <p:nvSpPr>
          <p:cNvPr id="10" name="Slide Number Placeholder 9"/>
          <p:cNvSpPr>
            <a:spLocks noGrp="1"/>
          </p:cNvSpPr>
          <p:nvPr>
            <p:ph type="sldNum" sz="quarter" idx="15"/>
          </p:nvPr>
        </p:nvSpPr>
        <p:spPr/>
        <p:txBody>
          <a:bodyPr/>
          <a:lstStyle/>
          <a:p>
            <a:fld id="{F302176B-0E47-46AC-8F43-DAB4B8A37D06}" type="slidenum">
              <a:rPr lang="tr-TR" smtClean="0"/>
              <a:pPr/>
              <a:t>‹#›</a:t>
            </a:fld>
            <a:endParaRPr lang="tr-TR"/>
          </a:p>
        </p:txBody>
      </p:sp>
      <p:sp>
        <p:nvSpPr>
          <p:cNvPr id="13" name="Footer Placeholder 12"/>
          <p:cNvSpPr>
            <a:spLocks noGrp="1"/>
          </p:cNvSpPr>
          <p:nvPr>
            <p:ph type="ftr" sz="quarter" idx="16"/>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1AFC4A9-C22B-4027-9123-52EBE6E1DAB1}" type="datetime1">
              <a:rPr lang="tr-TR" smtClean="0"/>
              <a:pPr/>
              <a:t>18.03.2024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tr-TR"/>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F302176B-0E47-46AC-8F43-DAB4B8A37D06}" type="slidenum">
              <a:rPr lang="tr-TR" smtClean="0"/>
              <a:pPr/>
              <a:t>‹#›</a:t>
            </a:fld>
            <a:endParaRPr lang="tr-TR"/>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BE4F78A7-FE43-4809-BA0D-04C43BF40AAA}" type="datetime1">
              <a:rPr lang="tr-TR" smtClean="0"/>
              <a:pPr/>
              <a:t>18.03.2024</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hf sldNum="0" hdr="0" ftr="0" dt="0"/>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YEREL%20YERLE&#350;T&#304;RME%20VE%20MERKEZ&#304;%20SINAV%20TERC&#304;H%20L&#304;STES&#304;.xls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YEREL%20YERLE&#350;T&#304;RME%20VE%20MERKEZ&#304;%20SINAV%20TERC&#304;H%20L&#304;STES&#304;.xls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70214" y="3257599"/>
            <a:ext cx="5832648" cy="3600401"/>
          </a:xfrm>
          <a:prstGeom prst="flowChartAlternateProcess">
            <a:avLst/>
          </a:prstGeom>
          <a:noFill/>
          <a:ln>
            <a:noFill/>
          </a:ln>
        </p:spPr>
        <p:style>
          <a:lnRef idx="2">
            <a:schemeClr val="accent6"/>
          </a:lnRef>
          <a:fillRef idx="1">
            <a:schemeClr val="lt1"/>
          </a:fillRef>
          <a:effectRef idx="0">
            <a:schemeClr val="accent6"/>
          </a:effectRef>
          <a:fontRef idx="minor">
            <a:schemeClr val="dk1"/>
          </a:fontRef>
        </p:style>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2023-2024</a:t>
            </a:r>
            <a:br>
              <a:rPr lang="tr-TR"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tr-TR"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ORTAÖĞRETİM (LİSE)</a:t>
            </a:r>
            <a:br>
              <a:rPr lang="tr-TR"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tr-TR"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TÜRLERİ TANITIM SEMİNERİ</a:t>
            </a:r>
            <a:endParaRPr lang="tr-TR" sz="44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Alt Başlık 2"/>
          <p:cNvSpPr>
            <a:spLocks noGrp="1"/>
          </p:cNvSpPr>
          <p:nvPr>
            <p:ph type="subTitle" idx="1"/>
          </p:nvPr>
        </p:nvSpPr>
        <p:spPr>
          <a:xfrm>
            <a:off x="1216151" y="44624"/>
            <a:ext cx="6189583" cy="949569"/>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tr-T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Yunus Emre Ortaokulu </a:t>
            </a:r>
          </a:p>
          <a:p>
            <a:pPr algn="l"/>
            <a:r>
              <a:rPr lang="tr-T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Rehberlik Servisi</a:t>
            </a:r>
            <a:endParaRPr lang="tr-TR"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166" y="1130709"/>
            <a:ext cx="4824536" cy="2606951"/>
          </a:xfrm>
          <a:prstGeom prst="rect">
            <a:avLst/>
          </a:prstGeom>
          <a:effectLst>
            <a:softEdge rad="63500"/>
          </a:effectLst>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1098774"/>
            <a:ext cx="3314797" cy="3698378"/>
          </a:xfrm>
          <a:prstGeom prst="rect">
            <a:avLst/>
          </a:prstGeom>
          <a:effectLst>
            <a:softEdge rad="63500"/>
          </a:effectLst>
        </p:spPr>
      </p:pic>
      <p:sp>
        <p:nvSpPr>
          <p:cNvPr id="8" name="Dikdörtgen 7"/>
          <p:cNvSpPr/>
          <p:nvPr/>
        </p:nvSpPr>
        <p:spPr>
          <a:xfrm>
            <a:off x="5414747" y="5877272"/>
            <a:ext cx="3281155" cy="95410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Rehberlik Öğretmeni</a:t>
            </a:r>
          </a:p>
          <a:p>
            <a:pPr algn="ctr"/>
            <a:r>
              <a:rPr lang="tr-TR"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Serhat AKTAŞ</a:t>
            </a:r>
            <a:endParaRPr lang="tr-TR"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descr="C:\Users\Okul\Desktop\RAM BROŞÜRLER\header-meb-yeni-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5746" y="0"/>
            <a:ext cx="1168254" cy="1168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3733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323850" y="1341438"/>
            <a:ext cx="8229600" cy="5068887"/>
          </a:xfrm>
        </p:spPr>
        <p:txBody>
          <a:bodyPr/>
          <a:lstStyle/>
          <a:p>
            <a:pPr>
              <a:lnSpc>
                <a:spcPct val="90000"/>
              </a:lnSpc>
              <a:buFont typeface="Wingdings" pitchFamily="2" charset="2"/>
              <a:buChar char="q"/>
            </a:pPr>
            <a:r>
              <a:rPr lang="tr-TR" altLang="tr-TR" dirty="0">
                <a:solidFill>
                  <a:schemeClr val="tx2">
                    <a:lumMod val="75000"/>
                  </a:schemeClr>
                </a:solidFill>
              </a:rPr>
              <a:t>Bir sınıftaki öğrenci sayısı ile 24’ü geçemez.</a:t>
            </a:r>
          </a:p>
          <a:p>
            <a:pPr>
              <a:lnSpc>
                <a:spcPct val="90000"/>
              </a:lnSpc>
              <a:buFont typeface="Wingdings" pitchFamily="2" charset="2"/>
              <a:buChar char="q"/>
            </a:pPr>
            <a:endParaRPr lang="tr-TR" altLang="tr-TR" dirty="0">
              <a:solidFill>
                <a:schemeClr val="tx2">
                  <a:lumMod val="75000"/>
                </a:schemeClr>
              </a:solidFill>
            </a:endParaRPr>
          </a:p>
          <a:p>
            <a:pPr>
              <a:lnSpc>
                <a:spcPct val="90000"/>
              </a:lnSpc>
              <a:buFont typeface="Wingdings" pitchFamily="2" charset="2"/>
              <a:buChar char="q"/>
            </a:pPr>
            <a:r>
              <a:rPr lang="tr-TR" altLang="tr-TR" dirty="0" smtClean="0">
                <a:solidFill>
                  <a:schemeClr val="tx2">
                    <a:lumMod val="75000"/>
                  </a:schemeClr>
                </a:solidFill>
              </a:rPr>
              <a:t>Sosyal </a:t>
            </a:r>
            <a:r>
              <a:rPr lang="tr-TR" altLang="tr-TR" dirty="0">
                <a:solidFill>
                  <a:schemeClr val="tx2">
                    <a:lumMod val="75000"/>
                  </a:schemeClr>
                </a:solidFill>
              </a:rPr>
              <a:t>Bilimler Liseleri </a:t>
            </a:r>
            <a:r>
              <a:rPr lang="tr-TR" altLang="tr-TR" dirty="0" smtClean="0">
                <a:solidFill>
                  <a:schemeClr val="tx2">
                    <a:lumMod val="75000"/>
                  </a:schemeClr>
                </a:solidFill>
              </a:rPr>
              <a:t>üniversite </a:t>
            </a:r>
            <a:r>
              <a:rPr lang="tr-TR" altLang="tr-TR" dirty="0">
                <a:solidFill>
                  <a:schemeClr val="tx2">
                    <a:lumMod val="75000"/>
                  </a:schemeClr>
                </a:solidFill>
              </a:rPr>
              <a:t>yerleştirme sınavları konusunda istatistikleri </a:t>
            </a:r>
            <a:r>
              <a:rPr lang="tr-TR" altLang="tr-TR" dirty="0" smtClean="0">
                <a:solidFill>
                  <a:schemeClr val="tx2">
                    <a:lumMod val="75000"/>
                  </a:schemeClr>
                </a:solidFill>
              </a:rPr>
              <a:t>oldukça yüksektir.</a:t>
            </a:r>
          </a:p>
        </p:txBody>
      </p:sp>
      <p:sp>
        <p:nvSpPr>
          <p:cNvPr id="5" name="Rectangle 2"/>
          <p:cNvSpPr>
            <a:spLocks noGrp="1" noChangeArrowheads="1"/>
          </p:cNvSpPr>
          <p:nvPr>
            <p:ph type="title"/>
          </p:nvPr>
        </p:nvSpPr>
        <p:spPr>
          <a:xfrm>
            <a:off x="755576" y="0"/>
            <a:ext cx="8532813" cy="1093788"/>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fontAlgn="auto" hangingPunct="1">
              <a:spcAft>
                <a:spcPts val="0"/>
              </a:spcAft>
              <a:defRPr/>
            </a:pPr>
            <a:r>
              <a:rPr lang="tr-TR" sz="55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SOSYAL BİLİMLER LİSELERİ</a:t>
            </a:r>
            <a:endParaRPr lang="tr-TR" sz="55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7" name="Picture 2" descr="D:\REHBERLİK-2\e dergi resimler-2\diğer\kumsaati.bmp"/>
          <p:cNvPicPr>
            <a:picLocks noChangeAspect="1" noChangeArrowheads="1"/>
          </p:cNvPicPr>
          <p:nvPr/>
        </p:nvPicPr>
        <p:blipFill>
          <a:blip r:embed="rId2" cstate="print">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922846" y="1556792"/>
            <a:ext cx="2185658" cy="208823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851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0"/>
            <a:ext cx="8892480" cy="1628800"/>
          </a:xfrm>
        </p:spPr>
        <p:style>
          <a:lnRef idx="1">
            <a:schemeClr val="accent4"/>
          </a:lnRef>
          <a:fillRef idx="3">
            <a:schemeClr val="accent4"/>
          </a:fillRef>
          <a:effectRef idx="2">
            <a:schemeClr val="accent4"/>
          </a:effectRef>
          <a:fontRef idx="minor">
            <a:schemeClr val="lt1"/>
          </a:fontRef>
        </p:style>
        <p:txBody>
          <a:bodyPr anchor="ctr"/>
          <a:lstStyle/>
          <a:p>
            <a:pPr algn="ctr"/>
            <a:r>
              <a:rPr lang="tr-TR" sz="4000" dirty="0" smtClean="0"/>
              <a:t>İLİMİZDEKİ SOSYAL BİLİMLER </a:t>
            </a:r>
            <a:r>
              <a:rPr lang="tr-TR" sz="4000" dirty="0"/>
              <a:t>LİSELERİ</a:t>
            </a:r>
            <a:br>
              <a:rPr lang="tr-TR" sz="4000" dirty="0"/>
            </a:br>
            <a:r>
              <a:rPr lang="tr-TR" sz="4000" dirty="0" smtClean="0"/>
              <a:t>2023 </a:t>
            </a:r>
            <a:r>
              <a:rPr lang="tr-TR" sz="4000" dirty="0"/>
              <a:t>TABAN PUANLARI</a:t>
            </a:r>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3049570324"/>
              </p:ext>
            </p:extLst>
          </p:nvPr>
        </p:nvGraphicFramePr>
        <p:xfrm>
          <a:off x="250824" y="1628800"/>
          <a:ext cx="8893176" cy="5229199"/>
        </p:xfrm>
        <a:graphic>
          <a:graphicData uri="http://schemas.openxmlformats.org/drawingml/2006/table">
            <a:tbl>
              <a:tblPr firstRow="1" bandRow="1">
                <a:tableStyleId>{00A15C55-8517-42AA-B614-E9B94910E393}</a:tableStyleId>
              </a:tblPr>
              <a:tblGrid>
                <a:gridCol w="2964392"/>
                <a:gridCol w="2964392"/>
                <a:gridCol w="2964392"/>
              </a:tblGrid>
              <a:tr h="881597">
                <a:tc>
                  <a:txBody>
                    <a:bodyPr/>
                    <a:lstStyle/>
                    <a:p>
                      <a:r>
                        <a:rPr lang="tr-TR" dirty="0" smtClean="0"/>
                        <a:t>İLÇE</a:t>
                      </a:r>
                      <a:endParaRPr lang="tr-TR" dirty="0"/>
                    </a:p>
                  </a:txBody>
                  <a:tcPr/>
                </a:tc>
                <a:tc>
                  <a:txBody>
                    <a:bodyPr/>
                    <a:lstStyle/>
                    <a:p>
                      <a:pPr algn="ctr"/>
                      <a:r>
                        <a:rPr lang="tr-TR" dirty="0" smtClean="0"/>
                        <a:t>OKULUN</a:t>
                      </a:r>
                      <a:r>
                        <a:rPr lang="tr-TR" baseline="0" dirty="0" smtClean="0"/>
                        <a:t> ADI</a:t>
                      </a:r>
                      <a:endParaRPr lang="tr-TR" dirty="0"/>
                    </a:p>
                  </a:txBody>
                  <a:tcPr/>
                </a:tc>
                <a:tc>
                  <a:txBody>
                    <a:bodyPr/>
                    <a:lstStyle/>
                    <a:p>
                      <a:pPr algn="ctr"/>
                      <a:r>
                        <a:rPr lang="tr-TR" dirty="0" smtClean="0"/>
                        <a:t>2023  TABAN</a:t>
                      </a:r>
                      <a:r>
                        <a:rPr lang="tr-TR" baseline="0" dirty="0" smtClean="0"/>
                        <a:t> PUANI</a:t>
                      </a:r>
                      <a:endParaRPr lang="tr-TR" dirty="0"/>
                    </a:p>
                  </a:txBody>
                  <a:tcPr/>
                </a:tc>
              </a:tr>
              <a:tr h="2173801">
                <a:tc>
                  <a:txBody>
                    <a:bodyPr/>
                    <a:lstStyle/>
                    <a:p>
                      <a:pPr algn="l"/>
                      <a:r>
                        <a:rPr lang="tr-TR" dirty="0" smtClean="0"/>
                        <a:t>MERKEZ</a:t>
                      </a:r>
                      <a:endParaRPr lang="tr-TR" dirty="0"/>
                    </a:p>
                  </a:txBody>
                  <a:tcPr anchor="ctr"/>
                </a:tc>
                <a:tc>
                  <a:txBody>
                    <a:bodyPr/>
                    <a:lstStyle/>
                    <a:p>
                      <a:pPr algn="ctr"/>
                      <a:r>
                        <a:rPr lang="tr-TR" dirty="0" smtClean="0">
                          <a:latin typeface="Trebuchet MS"/>
                        </a:rPr>
                        <a:t>TOKİ</a:t>
                      </a:r>
                      <a:r>
                        <a:rPr lang="tr-TR" baseline="0" dirty="0" smtClean="0">
                          <a:latin typeface="Trebuchet MS"/>
                        </a:rPr>
                        <a:t> SOSYAL BİLİMLER LİSESİ</a:t>
                      </a:r>
                      <a:endParaRPr lang="tr-TR" dirty="0">
                        <a:latin typeface="Trebuchet MS"/>
                      </a:endParaRPr>
                    </a:p>
                  </a:txBody>
                  <a:tcPr marL="19050" marR="19050" marT="76200" marB="76200" anchor="ctr"/>
                </a:tc>
                <a:tc>
                  <a:txBody>
                    <a:bodyPr/>
                    <a:lstStyle/>
                    <a:p>
                      <a:pPr algn="ctr"/>
                      <a:r>
                        <a:rPr lang="tr-TR" sz="1800" b="1" i="0" kern="1200" dirty="0" smtClean="0">
                          <a:solidFill>
                            <a:schemeClr val="dk1"/>
                          </a:solidFill>
                          <a:effectLst/>
                          <a:latin typeface="+mn-lt"/>
                          <a:ea typeface="+mn-ea"/>
                          <a:cs typeface="+mn-cs"/>
                        </a:rPr>
                        <a:t>384,58</a:t>
                      </a:r>
                      <a:endParaRPr lang="tr-TR" b="1" dirty="0"/>
                    </a:p>
                  </a:txBody>
                  <a:tcPr anchor="ctr"/>
                </a:tc>
              </a:tr>
              <a:tr h="2173801">
                <a:tc>
                  <a:txBody>
                    <a:bodyPr/>
                    <a:lstStyle/>
                    <a:p>
                      <a:r>
                        <a:rPr lang="tr-TR" dirty="0" smtClean="0"/>
                        <a:t>BOLVADİN</a:t>
                      </a:r>
                      <a:endParaRPr lang="tr-TR" dirty="0"/>
                    </a:p>
                  </a:txBody>
                  <a:tcPr anchor="ctr"/>
                </a:tc>
                <a:tc>
                  <a:txBody>
                    <a:bodyPr/>
                    <a:lstStyle/>
                    <a:p>
                      <a:pPr algn="ctr"/>
                      <a:r>
                        <a:rPr lang="tr-TR" dirty="0" smtClean="0"/>
                        <a:t>RAZİYE-YUSUF KAYABAŞI </a:t>
                      </a:r>
                    </a:p>
                    <a:p>
                      <a:pPr algn="ctr"/>
                      <a:r>
                        <a:rPr lang="tr-TR" dirty="0" smtClean="0"/>
                        <a:t>SOSYAL BİLİMLER LİSESİ</a:t>
                      </a:r>
                      <a:endParaRPr lang="tr-TR" dirty="0"/>
                    </a:p>
                  </a:txBody>
                  <a:tcPr anchor="ctr"/>
                </a:tc>
                <a:tc>
                  <a:txBody>
                    <a:bodyPr/>
                    <a:lstStyle/>
                    <a:p>
                      <a:pPr algn="ctr"/>
                      <a:r>
                        <a:rPr lang="tr-TR" sz="1800" b="1" i="0" kern="1200" dirty="0" smtClean="0">
                          <a:solidFill>
                            <a:schemeClr val="dk1"/>
                          </a:solidFill>
                          <a:effectLst/>
                          <a:latin typeface="+mn-lt"/>
                          <a:ea typeface="+mn-ea"/>
                          <a:cs typeface="+mn-cs"/>
                        </a:rPr>
                        <a:t>352,57</a:t>
                      </a:r>
                      <a:endParaRPr lang="tr-TR" b="1" dirty="0"/>
                    </a:p>
                  </a:txBody>
                  <a:tcPr anchor="ct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116632"/>
            <a:ext cx="8064896" cy="1143000"/>
          </a:xfrm>
        </p:spPr>
        <p:txBody>
          <a:bodyPr/>
          <a:lstStyle/>
          <a:p>
            <a:pPr algn="ctr"/>
            <a:endParaRPr lang="tr-TR" sz="3200" dirty="0"/>
          </a:p>
        </p:txBody>
      </p:sp>
      <p:sp>
        <p:nvSpPr>
          <p:cNvPr id="3" name="İçerik Yer Tutucusu 2"/>
          <p:cNvSpPr>
            <a:spLocks noGrp="1"/>
          </p:cNvSpPr>
          <p:nvPr>
            <p:ph idx="1"/>
          </p:nvPr>
        </p:nvSpPr>
        <p:spPr>
          <a:xfrm>
            <a:off x="251520" y="6477"/>
            <a:ext cx="8784976" cy="6734891"/>
          </a:xfrm>
        </p:spPr>
        <p:txBody>
          <a:bodyPr>
            <a:normAutofit/>
          </a:bodyPr>
          <a:lstStyle/>
          <a:p>
            <a:pPr marL="0" indent="0">
              <a:buNone/>
            </a:pPr>
            <a:r>
              <a:rPr lang="tr-TR" b="1" dirty="0" smtClean="0"/>
              <a:t> </a:t>
            </a:r>
            <a:r>
              <a:rPr lang="tr-TR" b="1" dirty="0"/>
              <a:t>Yerel </a:t>
            </a:r>
            <a:r>
              <a:rPr lang="tr-TR" b="1" dirty="0" smtClean="0"/>
              <a:t>yerleştirme </a:t>
            </a:r>
          </a:p>
          <a:p>
            <a:pPr marL="0" indent="0">
              <a:buNone/>
            </a:pPr>
            <a:r>
              <a:rPr lang="tr-TR" dirty="0" smtClean="0"/>
              <a:t>Öğrencilerin</a:t>
            </a:r>
          </a:p>
          <a:p>
            <a:pPr marL="0" indent="0">
              <a:buNone/>
            </a:pPr>
            <a:endParaRPr lang="tr-TR" dirty="0" smtClean="0"/>
          </a:p>
          <a:p>
            <a:pPr>
              <a:buFont typeface="Wingdings" pitchFamily="2" charset="2"/>
              <a:buChar char="Ø"/>
            </a:pPr>
            <a:r>
              <a:rPr lang="tr-TR" dirty="0" smtClean="0"/>
              <a:t>İkamet adresleri(Tercih ettiği okul kayıt alanında olan öğrencilere öncelik tanınacaktır.)</a:t>
            </a:r>
          </a:p>
          <a:p>
            <a:pPr>
              <a:buFont typeface="Wingdings" pitchFamily="2" charset="2"/>
              <a:buChar char="Ø"/>
            </a:pPr>
            <a:r>
              <a:rPr lang="tr-TR" dirty="0" smtClean="0"/>
              <a:t>Okul başarı puanın üstünlüğü(6,7 ve 8. sınıfın yılsonu başarı puanlarının ortalaması alındığında ortaya çıkan puan)</a:t>
            </a:r>
          </a:p>
          <a:p>
            <a:pPr>
              <a:buFont typeface="Wingdings" pitchFamily="2" charset="2"/>
              <a:buChar char="Ø"/>
            </a:pPr>
            <a:r>
              <a:rPr lang="tr-TR" dirty="0" smtClean="0"/>
              <a:t>Özürsüz devamsızlık yapılan gün sayısının azlığı </a:t>
            </a:r>
          </a:p>
          <a:p>
            <a:pPr marL="0" indent="0">
              <a:buNone/>
            </a:pPr>
            <a:r>
              <a:rPr lang="tr-TR" b="1" dirty="0" smtClean="0"/>
              <a:t>Değerlendirmede eşitlik olması durumunda sırasıyla;</a:t>
            </a:r>
            <a:r>
              <a:rPr lang="tr-TR" b="1" dirty="0"/>
              <a:t> 8’inci, 7’nci ve 6’ncı sınıflardaki yılsonu başarı puanı üstünlüğüne bakılarak yerleştirme yapılır.</a:t>
            </a:r>
            <a:r>
              <a:rPr lang="tr-TR" b="1" dirty="0" smtClean="0"/>
              <a:t> </a:t>
            </a:r>
          </a:p>
          <a:p>
            <a:pPr marL="0" indent="0" algn="ctr">
              <a:buNone/>
            </a:pPr>
            <a:r>
              <a:rPr lang="tr-TR" dirty="0" smtClean="0">
                <a:hlinkClick r:id="rId2" action="ppaction://hlinkfile"/>
              </a:rPr>
              <a:t>OKULUMUZUN KAYIT ALANINA GÖRE YEREL YERLEŞTİRME İLE ÖĞRENCİ ALAN LİSELER</a:t>
            </a:r>
            <a:endParaRPr lang="tr-TR" dirty="0"/>
          </a:p>
        </p:txBody>
      </p:sp>
    </p:spTree>
    <p:extLst>
      <p:ext uri="{BB962C8B-B14F-4D97-AF65-F5344CB8AC3E}">
        <p14:creationId xmlns:p14="http://schemas.microsoft.com/office/powerpoint/2010/main" val="1212954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a:xfrm>
            <a:off x="431800" y="1557338"/>
            <a:ext cx="8712200" cy="4456112"/>
          </a:xfrm>
        </p:spPr>
        <p:txBody>
          <a:bodyPr>
            <a:normAutofit/>
          </a:bodyPr>
          <a:lstStyle/>
          <a:p>
            <a:pPr eaLnBrk="1" hangingPunct="1">
              <a:lnSpc>
                <a:spcPct val="150000"/>
              </a:lnSpc>
              <a:buFont typeface="Wingdings" pitchFamily="2" charset="2"/>
              <a:buChar char="q"/>
            </a:pPr>
            <a:r>
              <a:rPr lang="tr-TR" altLang="tr-TR" sz="2400" dirty="0" smtClean="0">
                <a:solidFill>
                  <a:schemeClr val="tx2">
                    <a:lumMod val="75000"/>
                  </a:schemeClr>
                </a:solidFill>
              </a:rPr>
              <a:t>Okulun amaçları; öğrencilerin ilgi, yetenek ve başarılarına göre yüksek öğretim programlarına hazırlanmalarını, yabancı dili, dünyadaki bilimsel ve teknolojik gelişmeleri izleyebilecek düzeyde öğrenmelerini sağlamaktır.</a:t>
            </a:r>
          </a:p>
          <a:p>
            <a:pPr eaLnBrk="1" hangingPunct="1">
              <a:lnSpc>
                <a:spcPct val="150000"/>
              </a:lnSpc>
              <a:buFont typeface="Wingdings" pitchFamily="2" charset="2"/>
              <a:buChar char="q"/>
            </a:pPr>
            <a:r>
              <a:rPr lang="tr-TR" altLang="tr-TR" sz="2400" dirty="0" smtClean="0">
                <a:solidFill>
                  <a:schemeClr val="tx2">
                    <a:lumMod val="75000"/>
                  </a:schemeClr>
                </a:solidFill>
              </a:rPr>
              <a:t>Öğrenim süreleri 4 yıldır.</a:t>
            </a:r>
          </a:p>
          <a:p>
            <a:pPr algn="just" eaLnBrk="1" hangingPunct="1">
              <a:buFont typeface="Wingdings" pitchFamily="2" charset="2"/>
              <a:buChar char="q"/>
            </a:pPr>
            <a:endParaRPr lang="tr-TR" altLang="tr-TR" sz="2400" dirty="0" smtClean="0">
              <a:solidFill>
                <a:schemeClr val="tx2">
                  <a:lumMod val="75000"/>
                </a:schemeClr>
              </a:solidFill>
            </a:endParaRPr>
          </a:p>
          <a:p>
            <a:pPr eaLnBrk="1" hangingPunct="1">
              <a:buFontTx/>
              <a:buNone/>
            </a:pPr>
            <a:endParaRPr lang="tr-TR" altLang="tr-TR" sz="2400" dirty="0" smtClean="0">
              <a:solidFill>
                <a:schemeClr val="tx2">
                  <a:lumMod val="75000"/>
                </a:schemeClr>
              </a:solidFill>
            </a:endParaRPr>
          </a:p>
        </p:txBody>
      </p:sp>
      <p:sp>
        <p:nvSpPr>
          <p:cNvPr id="6" name="Rectangle 2"/>
          <p:cNvSpPr>
            <a:spLocks noGrp="1" noChangeArrowheads="1"/>
          </p:cNvSpPr>
          <p:nvPr>
            <p:ph type="title"/>
          </p:nvPr>
        </p:nvSpPr>
        <p:spPr>
          <a:xfrm>
            <a:off x="611560" y="93916"/>
            <a:ext cx="8243887" cy="949325"/>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r>
              <a:rPr lang="tr-TR" altLang="tr-TR"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ANADOLU LİSELERİ</a:t>
            </a:r>
          </a:p>
        </p:txBody>
      </p:sp>
    </p:spTree>
    <p:extLst>
      <p:ext uri="{BB962C8B-B14F-4D97-AF65-F5344CB8AC3E}">
        <p14:creationId xmlns:p14="http://schemas.microsoft.com/office/powerpoint/2010/main" val="9396480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0"/>
            <a:ext cx="8892480" cy="1520280"/>
          </a:xfrm>
        </p:spPr>
        <p:style>
          <a:lnRef idx="0">
            <a:schemeClr val="accent5"/>
          </a:lnRef>
          <a:fillRef idx="3">
            <a:schemeClr val="accent5"/>
          </a:fillRef>
          <a:effectRef idx="3">
            <a:schemeClr val="accent5"/>
          </a:effectRef>
          <a:fontRef idx="minor">
            <a:schemeClr val="lt1"/>
          </a:fontRef>
        </p:style>
        <p:txBody>
          <a:bodyPr/>
          <a:lstStyle/>
          <a:p>
            <a:pPr algn="ctr"/>
            <a:r>
              <a:rPr lang="tr-TR" sz="4800" dirty="0" smtClean="0"/>
              <a:t/>
            </a:r>
            <a:br>
              <a:rPr lang="tr-TR" sz="4800" dirty="0" smtClean="0"/>
            </a:br>
            <a:r>
              <a:rPr lang="tr-TR" sz="4800" dirty="0" smtClean="0"/>
              <a:t/>
            </a:r>
            <a:br>
              <a:rPr lang="tr-TR" sz="4800" dirty="0" smtClean="0"/>
            </a:br>
            <a:r>
              <a:rPr lang="tr-TR" sz="4800" dirty="0" smtClean="0"/>
              <a:t/>
            </a:r>
            <a:br>
              <a:rPr lang="tr-TR" sz="4800" dirty="0" smtClean="0"/>
            </a:br>
            <a:r>
              <a:rPr lang="tr-TR" sz="4800" dirty="0" smtClean="0"/>
              <a:t/>
            </a:r>
            <a:br>
              <a:rPr lang="tr-TR" sz="4800" dirty="0" smtClean="0"/>
            </a:br>
            <a:r>
              <a:rPr lang="tr-TR" sz="4800" dirty="0" smtClean="0"/>
              <a:t/>
            </a:r>
            <a:br>
              <a:rPr lang="tr-TR" sz="4800" dirty="0" smtClean="0"/>
            </a:br>
            <a:r>
              <a:rPr lang="tr-TR" sz="4800" dirty="0" smtClean="0"/>
              <a:t/>
            </a:r>
            <a:br>
              <a:rPr lang="tr-TR" sz="4800" dirty="0" smtClean="0"/>
            </a:br>
            <a:r>
              <a:rPr lang="tr-TR" sz="4800" dirty="0" smtClean="0"/>
              <a:t/>
            </a:r>
            <a:br>
              <a:rPr lang="tr-TR" sz="4800" dirty="0" smtClean="0"/>
            </a:br>
            <a:r>
              <a:rPr lang="tr-TR" sz="4800" dirty="0" smtClean="0"/>
              <a:t/>
            </a:r>
            <a:br>
              <a:rPr lang="tr-TR" sz="4800" dirty="0" smtClean="0"/>
            </a:br>
            <a:r>
              <a:rPr lang="tr-TR" sz="4800" dirty="0" smtClean="0"/>
              <a:t/>
            </a:r>
            <a:br>
              <a:rPr lang="tr-TR" sz="4800" dirty="0" smtClean="0"/>
            </a:br>
            <a:r>
              <a:rPr lang="tr-TR" sz="4800" dirty="0" smtClean="0"/>
              <a:t/>
            </a:r>
            <a:br>
              <a:rPr lang="tr-TR" sz="4800" dirty="0" smtClean="0"/>
            </a:br>
            <a:r>
              <a:rPr lang="tr-TR" sz="4800" dirty="0" smtClean="0"/>
              <a:t/>
            </a:r>
            <a:br>
              <a:rPr lang="tr-TR" sz="4800" dirty="0" smtClean="0"/>
            </a:br>
            <a:r>
              <a:rPr lang="tr-TR" sz="4800" dirty="0" smtClean="0"/>
              <a:t/>
            </a:r>
            <a:br>
              <a:rPr lang="tr-TR" sz="4800" dirty="0" smtClean="0"/>
            </a:br>
            <a:r>
              <a:rPr lang="tr-TR" sz="4800" dirty="0" smtClean="0"/>
              <a:t/>
            </a:r>
            <a:br>
              <a:rPr lang="tr-TR" sz="4800" dirty="0" smtClean="0"/>
            </a:br>
            <a:r>
              <a:rPr lang="tr-TR" sz="4800" dirty="0" smtClean="0"/>
              <a:t/>
            </a:r>
            <a:br>
              <a:rPr lang="tr-TR" sz="4800" dirty="0" smtClean="0"/>
            </a:br>
            <a:r>
              <a:rPr lang="tr-TR" sz="4800" dirty="0" smtClean="0"/>
              <a:t>İLİMİZDE MERKEZİ SINAVLA ALAN ANADOLU LİSELERİ</a:t>
            </a:r>
            <a:endParaRPr lang="tr-TR" sz="4800"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2711288779"/>
              </p:ext>
            </p:extLst>
          </p:nvPr>
        </p:nvGraphicFramePr>
        <p:xfrm>
          <a:off x="251519" y="1484782"/>
          <a:ext cx="8892480" cy="5373219"/>
        </p:xfrm>
        <a:graphic>
          <a:graphicData uri="http://schemas.openxmlformats.org/drawingml/2006/table">
            <a:tbl>
              <a:tblPr firstRow="1" bandRow="1">
                <a:tableStyleId>{7DF18680-E054-41AD-8BC1-D1AEF772440D}</a:tableStyleId>
              </a:tblPr>
              <a:tblGrid>
                <a:gridCol w="2964160"/>
                <a:gridCol w="2964160"/>
                <a:gridCol w="2964160"/>
              </a:tblGrid>
              <a:tr h="2686609">
                <a:tc>
                  <a:txBody>
                    <a:bodyPr/>
                    <a:lstStyle/>
                    <a:p>
                      <a:r>
                        <a:rPr lang="tr-TR" dirty="0" smtClean="0"/>
                        <a:t>İLÇE</a:t>
                      </a:r>
                      <a:endParaRPr lang="tr-TR" dirty="0">
                        <a:latin typeface="Times New Roman" pitchFamily="18" charset="0"/>
                        <a:cs typeface="Times New Roman" pitchFamily="18" charset="0"/>
                      </a:endParaRPr>
                    </a:p>
                  </a:txBody>
                  <a:tcPr anchor="ctr"/>
                </a:tc>
                <a:tc>
                  <a:txBody>
                    <a:bodyPr/>
                    <a:lstStyle/>
                    <a:p>
                      <a:pPr algn="ctr"/>
                      <a:r>
                        <a:rPr lang="tr-TR" dirty="0" smtClean="0"/>
                        <a:t>OKULUN ADI</a:t>
                      </a:r>
                      <a:endParaRPr lang="tr-TR" dirty="0">
                        <a:latin typeface="Times New Roman" pitchFamily="18" charset="0"/>
                        <a:cs typeface="Times New Roman" pitchFamily="18" charset="0"/>
                      </a:endParaRPr>
                    </a:p>
                  </a:txBody>
                  <a:tcPr anchor="ctr"/>
                </a:tc>
                <a:tc>
                  <a:txBody>
                    <a:bodyPr/>
                    <a:lstStyle/>
                    <a:p>
                      <a:pPr algn="ctr"/>
                      <a:r>
                        <a:rPr lang="tr-TR" smtClean="0"/>
                        <a:t>2023</a:t>
                      </a:r>
                      <a:r>
                        <a:rPr lang="tr-TR" baseline="0" smtClean="0"/>
                        <a:t> </a:t>
                      </a:r>
                      <a:r>
                        <a:rPr lang="tr-TR" smtClean="0"/>
                        <a:t> </a:t>
                      </a:r>
                      <a:r>
                        <a:rPr lang="tr-TR" dirty="0" smtClean="0"/>
                        <a:t>TABAN</a:t>
                      </a:r>
                      <a:r>
                        <a:rPr lang="tr-TR" baseline="0" dirty="0" smtClean="0"/>
                        <a:t> PUANI</a:t>
                      </a:r>
                      <a:endParaRPr lang="tr-TR" dirty="0">
                        <a:latin typeface="Times New Roman" pitchFamily="18" charset="0"/>
                        <a:cs typeface="Times New Roman" pitchFamily="18" charset="0"/>
                      </a:endParaRPr>
                    </a:p>
                  </a:txBody>
                  <a:tcPr anchor="ctr"/>
                </a:tc>
              </a:tr>
              <a:tr h="1343305">
                <a:tc rowSpan="2">
                  <a:txBody>
                    <a:bodyPr/>
                    <a:lstStyle/>
                    <a:p>
                      <a:r>
                        <a:rPr lang="tr-TR" dirty="0" smtClean="0">
                          <a:latin typeface="Times New Roman" pitchFamily="18" charset="0"/>
                          <a:cs typeface="Times New Roman" pitchFamily="18" charset="0"/>
                        </a:rPr>
                        <a:t>MERKEZ</a:t>
                      </a:r>
                      <a:endParaRPr lang="tr-TR" dirty="0">
                        <a:latin typeface="Times New Roman" pitchFamily="18" charset="0"/>
                        <a:cs typeface="Times New Roman" pitchFamily="18" charset="0"/>
                      </a:endParaRPr>
                    </a:p>
                  </a:txBody>
                  <a:tcPr anchor="ctr"/>
                </a:tc>
                <a:tc>
                  <a:txBody>
                    <a:bodyPr/>
                    <a:lstStyle/>
                    <a:p>
                      <a:pPr algn="ctr"/>
                      <a:r>
                        <a:rPr lang="tr-TR" dirty="0" smtClean="0">
                          <a:latin typeface="Times New Roman" pitchFamily="18" charset="0"/>
                          <a:cs typeface="Times New Roman" pitchFamily="18" charset="0"/>
                        </a:rPr>
                        <a:t>KAMİL</a:t>
                      </a:r>
                      <a:r>
                        <a:rPr lang="tr-TR" baseline="0" dirty="0" smtClean="0">
                          <a:latin typeface="Times New Roman" pitchFamily="18" charset="0"/>
                          <a:cs typeface="Times New Roman" pitchFamily="18" charset="0"/>
                        </a:rPr>
                        <a:t> MİRAS ANADOLU LİSESİ</a:t>
                      </a:r>
                      <a:endParaRPr lang="tr-TR" dirty="0">
                        <a:latin typeface="Times New Roman" pitchFamily="18" charset="0"/>
                        <a:cs typeface="Times New Roman" pitchFamily="18" charset="0"/>
                      </a:endParaRPr>
                    </a:p>
                  </a:txBody>
                  <a:tcPr anchor="ctr"/>
                </a:tc>
                <a:tc>
                  <a:txBody>
                    <a:bodyPr/>
                    <a:lstStyle/>
                    <a:p>
                      <a:pPr algn="ctr"/>
                      <a:r>
                        <a:rPr lang="tr-TR" sz="1800" b="1" i="0" kern="1200" dirty="0" smtClean="0">
                          <a:solidFill>
                            <a:schemeClr val="dk1"/>
                          </a:solidFill>
                          <a:effectLst/>
                          <a:latin typeface="+mn-lt"/>
                          <a:ea typeface="+mn-ea"/>
                          <a:cs typeface="+mn-cs"/>
                        </a:rPr>
                        <a:t>462,24</a:t>
                      </a:r>
                      <a:endParaRPr lang="tr-TR" b="1" dirty="0">
                        <a:latin typeface="Times New Roman" pitchFamily="18" charset="0"/>
                        <a:cs typeface="Times New Roman" pitchFamily="18" charset="0"/>
                      </a:endParaRPr>
                    </a:p>
                  </a:txBody>
                  <a:tcPr anchor="ctr"/>
                </a:tc>
              </a:tr>
              <a:tr h="1343305">
                <a:tc vMerge="1">
                  <a:txBody>
                    <a:bodyPr/>
                    <a:lstStyle/>
                    <a:p>
                      <a:endParaRPr lang="tr-TR" dirty="0">
                        <a:latin typeface="Times New Roman" pitchFamily="18" charset="0"/>
                        <a:cs typeface="Times New Roman" pitchFamily="18" charset="0"/>
                      </a:endParaRPr>
                    </a:p>
                  </a:txBody>
                  <a:tcPr anchor="ctr"/>
                </a:tc>
                <a:tc>
                  <a:txBody>
                    <a:bodyPr/>
                    <a:lstStyle/>
                    <a:p>
                      <a:pPr algn="ctr"/>
                      <a:r>
                        <a:rPr lang="tr-TR" dirty="0" smtClean="0">
                          <a:latin typeface="Times New Roman" pitchFamily="18" charset="0"/>
                          <a:cs typeface="Times New Roman" pitchFamily="18" charset="0"/>
                        </a:rPr>
                        <a:t>AFYON LİSESİ</a:t>
                      </a:r>
                      <a:endParaRPr lang="tr-TR" dirty="0">
                        <a:latin typeface="Times New Roman" pitchFamily="18" charset="0"/>
                        <a:cs typeface="Times New Roman" pitchFamily="18" charset="0"/>
                      </a:endParaRPr>
                    </a:p>
                  </a:txBody>
                  <a:tcPr anchor="ctr"/>
                </a:tc>
                <a:tc>
                  <a:txBody>
                    <a:bodyPr/>
                    <a:lstStyle/>
                    <a:p>
                      <a:pPr algn="ctr"/>
                      <a:r>
                        <a:rPr lang="tr-TR" sz="1800" b="1" i="0" kern="1200" dirty="0" smtClean="0">
                          <a:solidFill>
                            <a:schemeClr val="dk1"/>
                          </a:solidFill>
                          <a:effectLst/>
                          <a:latin typeface="+mn-lt"/>
                          <a:ea typeface="+mn-ea"/>
                          <a:cs typeface="+mn-cs"/>
                        </a:rPr>
                        <a:t>446,50</a:t>
                      </a:r>
                      <a:endParaRPr lang="tr-TR" b="1" dirty="0">
                        <a:latin typeface="Times New Roman" pitchFamily="18" charset="0"/>
                        <a:cs typeface="Times New Roman" pitchFamily="18" charset="0"/>
                      </a:endParaRPr>
                    </a:p>
                  </a:txBody>
                  <a:tcPr anchor="ct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2969837046"/>
              </p:ext>
            </p:extLst>
          </p:nvPr>
        </p:nvGraphicFramePr>
        <p:xfrm>
          <a:off x="0" y="0"/>
          <a:ext cx="9144000" cy="6858000"/>
        </p:xfrm>
        <a:graphic>
          <a:graphicData uri="http://schemas.openxmlformats.org/drawingml/2006/table">
            <a:tbl>
              <a:tblPr firstRow="1" bandRow="1">
                <a:tableStyleId>{93296810-A885-4BE3-A3E7-6D5BEEA58F35}</a:tableStyleId>
              </a:tblPr>
              <a:tblGrid>
                <a:gridCol w="4572000"/>
                <a:gridCol w="4572000"/>
              </a:tblGrid>
              <a:tr h="685800">
                <a:tc gridSpan="2">
                  <a:txBody>
                    <a:bodyPr/>
                    <a:lstStyle/>
                    <a:p>
                      <a:pPr algn="ctr"/>
                      <a:r>
                        <a:rPr lang="tr-TR" sz="2800" b="1" dirty="0" smtClean="0"/>
                        <a:t>AFYON MERKEZDE</a:t>
                      </a:r>
                      <a:r>
                        <a:rPr lang="tr-TR" sz="2800" b="1" baseline="0" dirty="0" smtClean="0"/>
                        <a:t> SINAVSIZ ALAN ANADOLU LİSELERİ</a:t>
                      </a:r>
                      <a:endParaRPr lang="tr-TR" sz="2800" b="1" dirty="0"/>
                    </a:p>
                  </a:txBody>
                  <a:tcPr/>
                </a:tc>
                <a:tc hMerge="1">
                  <a:txBody>
                    <a:bodyPr/>
                    <a:lstStyle/>
                    <a:p>
                      <a:endParaRPr lang="tr-TR" dirty="0"/>
                    </a:p>
                  </a:txBody>
                  <a:tcPr/>
                </a:tc>
              </a:tr>
              <a:tr h="685800">
                <a:tc>
                  <a:txBody>
                    <a:bodyPr/>
                    <a:lstStyle/>
                    <a:p>
                      <a:r>
                        <a:rPr lang="tr-TR" b="1" dirty="0" smtClean="0"/>
                        <a:t>OKULUN ADI</a:t>
                      </a:r>
                      <a:endParaRPr lang="tr-TR" b="1" dirty="0"/>
                    </a:p>
                  </a:txBody>
                  <a:tcPr anchor="ctr"/>
                </a:tc>
                <a:tc>
                  <a:txBody>
                    <a:bodyPr/>
                    <a:lstStyle/>
                    <a:p>
                      <a:pPr algn="ctr"/>
                      <a:r>
                        <a:rPr lang="tr-TR" b="1" dirty="0" smtClean="0"/>
                        <a:t>2023</a:t>
                      </a:r>
                      <a:r>
                        <a:rPr lang="tr-TR" b="1" baseline="0" dirty="0" smtClean="0"/>
                        <a:t> </a:t>
                      </a:r>
                      <a:r>
                        <a:rPr lang="tr-TR" b="1" dirty="0" smtClean="0"/>
                        <a:t> TABAN</a:t>
                      </a:r>
                      <a:r>
                        <a:rPr lang="tr-TR" b="1" baseline="0" dirty="0" smtClean="0"/>
                        <a:t> ORTAOKUL BAŞARI PUANI </a:t>
                      </a:r>
                      <a:endParaRPr lang="tr-TR" b="1" dirty="0"/>
                    </a:p>
                  </a:txBody>
                  <a:tcPr anchor="ctr"/>
                </a:tc>
              </a:tr>
              <a:tr h="685800">
                <a:tc>
                  <a:txBody>
                    <a:bodyPr/>
                    <a:lstStyle/>
                    <a:p>
                      <a:r>
                        <a:rPr lang="tr-TR" dirty="0" smtClean="0"/>
                        <a:t>Kocatepe</a:t>
                      </a:r>
                      <a:r>
                        <a:rPr lang="tr-TR" baseline="0" dirty="0" smtClean="0"/>
                        <a:t> Anadolu Lisesi</a:t>
                      </a:r>
                      <a:endParaRPr lang="tr-TR" dirty="0"/>
                    </a:p>
                  </a:txBody>
                  <a:tcPr anchor="ctr"/>
                </a:tc>
                <a:tc>
                  <a:txBody>
                    <a:bodyPr/>
                    <a:lstStyle/>
                    <a:p>
                      <a:pPr algn="ctr"/>
                      <a:r>
                        <a:rPr lang="tr-TR" sz="1800" b="1" i="0" kern="1200" dirty="0" smtClean="0">
                          <a:solidFill>
                            <a:schemeClr val="dk1"/>
                          </a:solidFill>
                          <a:effectLst/>
                          <a:latin typeface="+mn-lt"/>
                          <a:ea typeface="+mn-ea"/>
                          <a:cs typeface="+mn-cs"/>
                        </a:rPr>
                        <a:t>97,12</a:t>
                      </a:r>
                      <a:endParaRPr lang="tr-TR" b="1" dirty="0"/>
                    </a:p>
                  </a:txBody>
                  <a:tcPr anchor="ctr"/>
                </a:tc>
              </a:tr>
              <a:tr h="685800">
                <a:tc>
                  <a:txBody>
                    <a:bodyPr/>
                    <a:lstStyle/>
                    <a:p>
                      <a:r>
                        <a:rPr lang="tr-TR" dirty="0" smtClean="0"/>
                        <a:t>Osman</a:t>
                      </a:r>
                      <a:r>
                        <a:rPr lang="tr-TR" baseline="0" dirty="0" smtClean="0"/>
                        <a:t>gazi Anadolu Lisesi</a:t>
                      </a:r>
                      <a:endParaRPr lang="tr-TR" dirty="0"/>
                    </a:p>
                  </a:txBody>
                  <a:tcPr anchor="ctr"/>
                </a:tc>
                <a:tc>
                  <a:txBody>
                    <a:bodyPr/>
                    <a:lstStyle/>
                    <a:p>
                      <a:pPr algn="ctr"/>
                      <a:r>
                        <a:rPr lang="tr-TR" sz="1800" b="1" i="0" kern="1200" dirty="0" smtClean="0">
                          <a:solidFill>
                            <a:schemeClr val="dk1"/>
                          </a:solidFill>
                          <a:effectLst/>
                          <a:latin typeface="+mn-lt"/>
                          <a:ea typeface="+mn-ea"/>
                          <a:cs typeface="+mn-cs"/>
                        </a:rPr>
                        <a:t>94,38</a:t>
                      </a:r>
                      <a:endParaRPr lang="tr-TR" b="1" dirty="0"/>
                    </a:p>
                  </a:txBody>
                  <a:tcPr anchor="ctr"/>
                </a:tc>
              </a:tr>
              <a:tr h="685800">
                <a:tc>
                  <a:txBody>
                    <a:bodyPr/>
                    <a:lstStyle/>
                    <a:p>
                      <a:r>
                        <a:rPr lang="tr-TR" dirty="0" smtClean="0"/>
                        <a:t>Ali</a:t>
                      </a:r>
                      <a:r>
                        <a:rPr lang="tr-TR" baseline="0" dirty="0" smtClean="0"/>
                        <a:t> Çağlar Anadolu Lisesi(</a:t>
                      </a:r>
                      <a:r>
                        <a:rPr lang="tr-TR" b="1" baseline="0" dirty="0" smtClean="0"/>
                        <a:t>Komşu Kayıt Alanı</a:t>
                      </a:r>
                      <a:r>
                        <a:rPr lang="tr-TR" baseline="0" dirty="0" smtClean="0"/>
                        <a:t>)</a:t>
                      </a:r>
                      <a:endParaRPr lang="tr-TR" dirty="0"/>
                    </a:p>
                  </a:txBody>
                  <a:tcPr anchor="ctr"/>
                </a:tc>
                <a:tc>
                  <a:txBody>
                    <a:bodyPr/>
                    <a:lstStyle/>
                    <a:p>
                      <a:pPr algn="ctr"/>
                      <a:r>
                        <a:rPr lang="tr-TR" sz="1800" b="1" i="0" kern="1200" dirty="0" smtClean="0">
                          <a:solidFill>
                            <a:schemeClr val="dk1"/>
                          </a:solidFill>
                          <a:effectLst/>
                          <a:latin typeface="+mn-lt"/>
                          <a:ea typeface="+mn-ea"/>
                          <a:cs typeface="+mn-cs"/>
                        </a:rPr>
                        <a:t>93,91</a:t>
                      </a:r>
                      <a:endParaRPr lang="tr-TR" b="1" dirty="0"/>
                    </a:p>
                  </a:txBody>
                  <a:tcPr anchor="ctr"/>
                </a:tc>
              </a:tr>
              <a:tr h="685800">
                <a:tc>
                  <a:txBody>
                    <a:bodyPr/>
                    <a:lstStyle/>
                    <a:p>
                      <a:r>
                        <a:rPr lang="tr-TR" dirty="0" smtClean="0"/>
                        <a:t>Recep Tayyip Erdoğan Anadolu Lisesi</a:t>
                      </a:r>
                      <a:endParaRPr lang="tr-TR" dirty="0"/>
                    </a:p>
                  </a:txBody>
                  <a:tcPr anchor="ctr"/>
                </a:tc>
                <a:tc>
                  <a:txBody>
                    <a:bodyPr/>
                    <a:lstStyle/>
                    <a:p>
                      <a:pPr algn="ctr"/>
                      <a:r>
                        <a:rPr lang="tr-TR" sz="1800" b="1" i="0" kern="1200" dirty="0" smtClean="0">
                          <a:solidFill>
                            <a:schemeClr val="dk1"/>
                          </a:solidFill>
                          <a:effectLst/>
                          <a:latin typeface="+mn-lt"/>
                          <a:ea typeface="+mn-ea"/>
                          <a:cs typeface="+mn-cs"/>
                        </a:rPr>
                        <a:t>91,99</a:t>
                      </a:r>
                      <a:endParaRPr lang="tr-TR" b="1" dirty="0"/>
                    </a:p>
                  </a:txBody>
                  <a:tcPr anchor="ctr"/>
                </a:tc>
              </a:tr>
              <a:tr h="685800">
                <a:tc>
                  <a:txBody>
                    <a:bodyPr/>
                    <a:lstStyle/>
                    <a:p>
                      <a:r>
                        <a:rPr lang="tr-TR" dirty="0" smtClean="0"/>
                        <a:t>Atatürk Anadolu Lisesi(</a:t>
                      </a:r>
                      <a:r>
                        <a:rPr lang="tr-TR" b="1" dirty="0" smtClean="0"/>
                        <a:t>Komşu Kayıt Alanı</a:t>
                      </a:r>
                      <a:r>
                        <a:rPr lang="tr-TR" dirty="0" smtClean="0"/>
                        <a:t>)</a:t>
                      </a:r>
                      <a:endParaRPr lang="tr-TR" dirty="0"/>
                    </a:p>
                  </a:txBody>
                  <a:tcPr anchor="ctr"/>
                </a:tc>
                <a:tc>
                  <a:txBody>
                    <a:bodyPr/>
                    <a:lstStyle/>
                    <a:p>
                      <a:pPr algn="ctr"/>
                      <a:r>
                        <a:rPr lang="tr-TR" sz="1800" b="1" i="0" kern="1200" dirty="0" smtClean="0">
                          <a:solidFill>
                            <a:schemeClr val="dk1"/>
                          </a:solidFill>
                          <a:effectLst/>
                          <a:latin typeface="+mn-lt"/>
                          <a:ea typeface="+mn-ea"/>
                          <a:cs typeface="+mn-cs"/>
                        </a:rPr>
                        <a:t>87,58</a:t>
                      </a:r>
                      <a:endParaRPr lang="tr-TR" b="1" dirty="0"/>
                    </a:p>
                  </a:txBody>
                  <a:tcPr anchor="ctr"/>
                </a:tc>
              </a:tr>
              <a:tr h="685800">
                <a:tc>
                  <a:txBody>
                    <a:bodyPr/>
                    <a:lstStyle/>
                    <a:p>
                      <a:r>
                        <a:rPr lang="tr-TR" dirty="0" smtClean="0"/>
                        <a:t>Cumhuriyet Anadolu Lisesi</a:t>
                      </a:r>
                      <a:endParaRPr lang="tr-TR" dirty="0"/>
                    </a:p>
                  </a:txBody>
                  <a:tcPr anchor="ctr"/>
                </a:tc>
                <a:tc>
                  <a:txBody>
                    <a:bodyPr/>
                    <a:lstStyle/>
                    <a:p>
                      <a:pPr algn="ctr"/>
                      <a:r>
                        <a:rPr lang="tr-TR" sz="1800" b="1" i="0" kern="1200" dirty="0" smtClean="0">
                          <a:solidFill>
                            <a:schemeClr val="dk1"/>
                          </a:solidFill>
                          <a:effectLst/>
                          <a:latin typeface="+mn-lt"/>
                          <a:ea typeface="+mn-ea"/>
                          <a:cs typeface="+mn-cs"/>
                        </a:rPr>
                        <a:t>87,42</a:t>
                      </a:r>
                      <a:endParaRPr lang="tr-TR" b="1" dirty="0"/>
                    </a:p>
                  </a:txBody>
                  <a:tcPr anchor="ctr"/>
                </a:tc>
              </a:tr>
              <a:tr h="685800">
                <a:tc>
                  <a:txBody>
                    <a:bodyPr/>
                    <a:lstStyle/>
                    <a:p>
                      <a:r>
                        <a:rPr lang="tr-TR" dirty="0" smtClean="0"/>
                        <a:t>Anafartalar</a:t>
                      </a:r>
                      <a:r>
                        <a:rPr lang="tr-TR" baseline="0" dirty="0" smtClean="0"/>
                        <a:t> Anadolu Lisesi</a:t>
                      </a:r>
                      <a:endParaRPr lang="tr-TR" dirty="0"/>
                    </a:p>
                  </a:txBody>
                  <a:tcPr anchor="ctr"/>
                </a:tc>
                <a:tc>
                  <a:txBody>
                    <a:bodyPr/>
                    <a:lstStyle/>
                    <a:p>
                      <a:pPr algn="ctr"/>
                      <a:r>
                        <a:rPr lang="tr-TR" sz="1800" b="1" i="0" kern="1200" dirty="0" smtClean="0">
                          <a:solidFill>
                            <a:schemeClr val="dk1"/>
                          </a:solidFill>
                          <a:effectLst/>
                          <a:latin typeface="+mn-lt"/>
                          <a:ea typeface="+mn-ea"/>
                          <a:cs typeface="+mn-cs"/>
                        </a:rPr>
                        <a:t>80,81</a:t>
                      </a:r>
                      <a:endParaRPr lang="tr-TR" b="1" dirty="0"/>
                    </a:p>
                  </a:txBody>
                  <a:tcPr anchor="ctr"/>
                </a:tc>
              </a:tr>
              <a:tr h="685800">
                <a:tc>
                  <a:txBody>
                    <a:bodyPr/>
                    <a:lstStyle/>
                    <a:p>
                      <a:r>
                        <a:rPr lang="tr-TR" dirty="0" smtClean="0"/>
                        <a:t>Fatih</a:t>
                      </a:r>
                      <a:r>
                        <a:rPr lang="tr-TR" baseline="0" dirty="0" smtClean="0"/>
                        <a:t> Anadolu Lisesi</a:t>
                      </a:r>
                      <a:r>
                        <a:rPr lang="tr-TR" dirty="0" smtClean="0"/>
                        <a:t>(</a:t>
                      </a:r>
                      <a:r>
                        <a:rPr lang="tr-TR" b="1" dirty="0" smtClean="0"/>
                        <a:t>Komşu Kayıt Alanı</a:t>
                      </a:r>
                      <a:r>
                        <a:rPr lang="tr-TR" dirty="0" smtClean="0"/>
                        <a:t>)</a:t>
                      </a:r>
                      <a:endParaRPr lang="tr-TR" dirty="0"/>
                    </a:p>
                  </a:txBody>
                  <a:tcPr anchor="ctr"/>
                </a:tc>
                <a:tc>
                  <a:txBody>
                    <a:bodyPr/>
                    <a:lstStyle/>
                    <a:p>
                      <a:pPr algn="ctr"/>
                      <a:r>
                        <a:rPr lang="tr-TR" sz="1800" b="1" i="0" kern="1200" dirty="0" smtClean="0">
                          <a:solidFill>
                            <a:schemeClr val="dk1"/>
                          </a:solidFill>
                          <a:latin typeface="+mn-lt"/>
                          <a:ea typeface="+mn-ea"/>
                          <a:cs typeface="+mn-cs"/>
                        </a:rPr>
                        <a:t>75,39</a:t>
                      </a:r>
                      <a:endParaRPr lang="tr-TR" b="1" dirty="0"/>
                    </a:p>
                  </a:txBody>
                  <a:tcPr anchor="ct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810693" y="-99392"/>
            <a:ext cx="5783636" cy="175432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a:t>
            </a:r>
          </a:p>
          <a:p>
            <a:pPr algn="ctr"/>
            <a:r>
              <a:rPr lang="tr-TR"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ANADOLU LİSELERİ</a:t>
            </a:r>
            <a:endParaRPr lang="tr-TR"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 name="Dikdörtgen 1"/>
          <p:cNvSpPr/>
          <p:nvPr/>
        </p:nvSpPr>
        <p:spPr>
          <a:xfrm>
            <a:off x="611560" y="1772816"/>
            <a:ext cx="8064896" cy="4401205"/>
          </a:xfrm>
          <a:prstGeom prst="rect">
            <a:avLst/>
          </a:prstGeom>
        </p:spPr>
        <p:txBody>
          <a:bodyPr wrap="square">
            <a:spAutoFit/>
          </a:bodyPr>
          <a:lstStyle/>
          <a:p>
            <a:r>
              <a:rPr lang="tr-TR" sz="4000" b="1" u="sng" dirty="0"/>
              <a:t>Sosyal ve ekonomik sektörler ile iş birliği içinde</a:t>
            </a:r>
            <a:r>
              <a:rPr lang="tr-TR" sz="4000" dirty="0"/>
              <a:t> ulusal ve uluslararası mesleki yeterliliğe, meslek ahlakına ve mesleki değerlere sahip, yenilikçi, girişimci, üretken, ekonomiye değer katan </a:t>
            </a:r>
            <a:r>
              <a:rPr lang="tr-TR" sz="4000" b="1" u="sng" dirty="0"/>
              <a:t>ehil iş gücü yetiştirmek amacıyla kurulmuştur. </a:t>
            </a:r>
          </a:p>
        </p:txBody>
      </p:sp>
    </p:spTree>
    <p:extLst>
      <p:ext uri="{BB962C8B-B14F-4D97-AF65-F5344CB8AC3E}">
        <p14:creationId xmlns:p14="http://schemas.microsoft.com/office/powerpoint/2010/main" val="1697191688"/>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0"/>
            <a:ext cx="889247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3253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179512" y="0"/>
            <a:ext cx="8964488" cy="6858000"/>
          </a:xfrm>
        </p:spPr>
        <p:txBody>
          <a:bodyPr>
            <a:normAutofit/>
          </a:bodyPr>
          <a:lstStyle/>
          <a:p>
            <a:endParaRPr lang="tr-TR" dirty="0"/>
          </a:p>
          <a:p>
            <a:r>
              <a:rPr lang="tr-TR" b="1" dirty="0"/>
              <a:t>Anadolu Meslek Programında</a:t>
            </a:r>
            <a:r>
              <a:rPr lang="tr-TR" dirty="0"/>
              <a:t>, bir mesleğe yönelik bilgi ve becerilerin yanında genel bilgi dersleri yer almaktadır. </a:t>
            </a:r>
            <a:endParaRPr lang="tr-TR" dirty="0" smtClean="0"/>
          </a:p>
          <a:p>
            <a:endParaRPr lang="tr-TR" dirty="0"/>
          </a:p>
          <a:p>
            <a:pPr marL="0" indent="0">
              <a:buNone/>
            </a:pPr>
            <a:endParaRPr lang="tr-TR" dirty="0" smtClean="0"/>
          </a:p>
          <a:p>
            <a:pPr marL="0" indent="0">
              <a:buNone/>
            </a:pPr>
            <a:endParaRPr lang="tr-TR" dirty="0"/>
          </a:p>
          <a:p>
            <a:r>
              <a:rPr lang="tr-TR" dirty="0" smtClean="0"/>
              <a:t> </a:t>
            </a:r>
            <a:r>
              <a:rPr lang="tr-TR" b="1" dirty="0"/>
              <a:t>Anadolu Teknik Programında </a:t>
            </a:r>
            <a:r>
              <a:rPr lang="tr-TR" dirty="0"/>
              <a:t>ise bir mesleğe yönelik bilgi ve becerilerin yanında matematik, fizik, kimya ve biyoloji dersleri 4 yıl boyunca ağırlıklı olarak verilmektedir. </a:t>
            </a:r>
          </a:p>
        </p:txBody>
      </p:sp>
    </p:spTree>
    <p:extLst>
      <p:ext uri="{BB962C8B-B14F-4D97-AF65-F5344CB8AC3E}">
        <p14:creationId xmlns:p14="http://schemas.microsoft.com/office/powerpoint/2010/main" val="11564403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0" y="142852"/>
            <a:ext cx="9144000" cy="6715148"/>
          </a:xfrm>
        </p:spPr>
        <p:txBody>
          <a:bodyPr>
            <a:normAutofit/>
          </a:bodyPr>
          <a:lstStyle/>
          <a:p>
            <a:pPr algn="ctr">
              <a:buNone/>
            </a:pPr>
            <a:r>
              <a:rPr lang="tr-TR" sz="3200" b="1" dirty="0" smtClean="0"/>
              <a:t>ANADOLU MESLEK PROGRAMLARINA 9.SINIFLARDA YERLEŞTİRME İŞLEMLERİ </a:t>
            </a:r>
          </a:p>
          <a:p>
            <a:endParaRPr lang="tr-TR" dirty="0" smtClean="0"/>
          </a:p>
          <a:p>
            <a:r>
              <a:rPr lang="tr-TR" u="sng" dirty="0" smtClean="0">
                <a:solidFill>
                  <a:srgbClr val="FF0000"/>
                </a:solidFill>
              </a:rPr>
              <a:t>Tercih başvurusunda bulunan öğrencilerin yerleştirme işlemleri, OBP ve tercih sıraları dikkate alınarak öncelikli olarak kendi okulu içindeki alanlara yapılacaktır. </a:t>
            </a:r>
            <a:r>
              <a:rPr lang="tr-TR" dirty="0" smtClean="0"/>
              <a:t>OBP’ </a:t>
            </a:r>
            <a:r>
              <a:rPr lang="tr-TR" dirty="0" err="1" smtClean="0"/>
              <a:t>nin</a:t>
            </a:r>
            <a:r>
              <a:rPr lang="tr-TR" dirty="0" smtClean="0"/>
              <a:t> eşitliği hâlinde sırasıyla, 8’inci, 7’nci ve 6’ncı sınıflardaki Yılsonu Başarı Puanı (YBP) üstünlüğüne, 8’inci sınıfta özürsüz devamsızlık yapılan gün sayısının azlığına, tercih önceliğine ve öğrencinin doğum tarihine göre yaşı küçük olana bakılarak yerleştirme yapılacaktır. Boş kontenjan kalması halinde diğer okullardan alan tercihi yapan öğrenciler de OBP ye göre merkezi sistem ile yerleştirilecektir. </a:t>
            </a:r>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188640"/>
            <a:ext cx="7239000" cy="1143000"/>
          </a:xfrm>
        </p:spPr>
        <p:txBody>
          <a:bodyPr/>
          <a:lstStyle/>
          <a:p>
            <a:r>
              <a:rPr lang="tr-TR" sz="5400"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Doğru Lise Nasıl Seçilir? </a:t>
            </a:r>
            <a:endParaRPr lang="tr-TR" sz="540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İçerik Yer Tutucusu 2"/>
          <p:cNvSpPr>
            <a:spLocks noGrp="1"/>
          </p:cNvSpPr>
          <p:nvPr>
            <p:ph idx="1"/>
          </p:nvPr>
        </p:nvSpPr>
        <p:spPr>
          <a:xfrm>
            <a:off x="323528" y="1340768"/>
            <a:ext cx="8712968" cy="5283696"/>
          </a:xfrm>
        </p:spPr>
        <p:txBody>
          <a:bodyPr>
            <a:noAutofit/>
          </a:bodyPr>
          <a:lstStyle/>
          <a:p>
            <a:pPr marL="0" indent="0">
              <a:buNone/>
            </a:pPr>
            <a:r>
              <a:rPr lang="tr-TR" sz="3200" dirty="0"/>
              <a:t>Ortaöğretim, öğrencilerin yüksek öğretime hazırlandığı kademedir. </a:t>
            </a:r>
            <a:r>
              <a:rPr lang="tr-TR" sz="3200" b="1" u="sng" dirty="0"/>
              <a:t>Bu yüzden öğrencilerin bu kademede yetenek, ilgi, değerleriyle uyumlu ve hedeflerine uygun bir lise seçmesi çok önemlidir. </a:t>
            </a:r>
            <a:r>
              <a:rPr lang="tr-TR" sz="3200" dirty="0" smtClean="0"/>
              <a:t>Doğru </a:t>
            </a:r>
            <a:r>
              <a:rPr lang="tr-TR" sz="3200" dirty="0"/>
              <a:t>bir lise tercihinde bulunmak için, öncelikle lise türlerini tanımak gerekir. Seçimin uygunluğu lisenin öğrencinin ilgi, yetenekleriyle uyum ve geleceğe ilişkin beklentilerini karşılama düzeyiyle doğru orantılıdır. </a:t>
            </a:r>
          </a:p>
        </p:txBody>
      </p:sp>
    </p:spTree>
    <p:extLst>
      <p:ext uri="{BB962C8B-B14F-4D97-AF65-F5344CB8AC3E}">
        <p14:creationId xmlns:p14="http://schemas.microsoft.com/office/powerpoint/2010/main" val="22579078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251520" y="0"/>
            <a:ext cx="8892480" cy="6858000"/>
          </a:xfrm>
        </p:spPr>
        <p:txBody>
          <a:bodyPr/>
          <a:lstStyle/>
          <a:p>
            <a:endParaRPr lang="tr-TR" dirty="0" smtClean="0"/>
          </a:p>
          <a:p>
            <a:r>
              <a:rPr lang="tr-TR" dirty="0" smtClean="0"/>
              <a:t> </a:t>
            </a:r>
            <a:r>
              <a:rPr lang="tr-TR" dirty="0"/>
              <a:t>Her iki programda da </a:t>
            </a:r>
            <a:r>
              <a:rPr lang="tr-TR" b="1" u="sng" dirty="0"/>
              <a:t>10. sınıfta mesleki alan eğitimi, 11. ve 12. sınıfta meslek alanına bağlı olarak dal eğitimi verilir.</a:t>
            </a:r>
            <a:r>
              <a:rPr lang="tr-TR" dirty="0"/>
              <a:t> </a:t>
            </a:r>
          </a:p>
          <a:p>
            <a:pPr marL="0" indent="0">
              <a:buNone/>
            </a:pPr>
            <a:endParaRPr lang="tr-TR" dirty="0" smtClean="0"/>
          </a:p>
          <a:p>
            <a:pPr marL="0" indent="0">
              <a:buNone/>
            </a:pPr>
            <a:endParaRPr lang="tr-TR" dirty="0" smtClean="0"/>
          </a:p>
          <a:p>
            <a:r>
              <a:rPr lang="tr-TR" dirty="0" smtClean="0"/>
              <a:t>Anadolu </a:t>
            </a:r>
            <a:r>
              <a:rPr lang="tr-TR" dirty="0"/>
              <a:t>Meslek Programlarına sınavsız geçiş ve mahalli yerleştirme ile kayıt yapılır. </a:t>
            </a:r>
          </a:p>
          <a:p>
            <a:pPr marL="0" indent="0">
              <a:buNone/>
            </a:pPr>
            <a:endParaRPr lang="tr-TR" dirty="0" smtClean="0"/>
          </a:p>
          <a:p>
            <a:pPr marL="0" indent="0">
              <a:buNone/>
            </a:pPr>
            <a:endParaRPr lang="tr-TR" dirty="0" smtClean="0"/>
          </a:p>
          <a:p>
            <a:r>
              <a:rPr lang="tr-TR" dirty="0" smtClean="0"/>
              <a:t>Anadolu </a:t>
            </a:r>
            <a:r>
              <a:rPr lang="tr-TR" dirty="0"/>
              <a:t>Teknik Programına merkezi sınav ile </a:t>
            </a:r>
          </a:p>
          <a:p>
            <a:pPr marL="0" indent="0">
              <a:buNone/>
            </a:pPr>
            <a:r>
              <a:rPr lang="tr-TR" dirty="0"/>
              <a:t>yerleştirme yapılır </a:t>
            </a:r>
          </a:p>
          <a:p>
            <a:endParaRPr lang="tr-TR" dirty="0"/>
          </a:p>
        </p:txBody>
      </p:sp>
    </p:spTree>
    <p:extLst>
      <p:ext uri="{BB962C8B-B14F-4D97-AF65-F5344CB8AC3E}">
        <p14:creationId xmlns:p14="http://schemas.microsoft.com/office/powerpoint/2010/main" val="39103621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179512" y="44624"/>
            <a:ext cx="8964488" cy="6813376"/>
          </a:xfrm>
        </p:spPr>
        <p:txBody>
          <a:bodyPr/>
          <a:lstStyle/>
          <a:p>
            <a:pPr marL="0" indent="0">
              <a:buNone/>
            </a:pPr>
            <a:r>
              <a:rPr lang="tr-TR" dirty="0" smtClean="0"/>
              <a:t>   </a:t>
            </a:r>
            <a:r>
              <a:rPr lang="tr-TR" b="1" u="sng" dirty="0" smtClean="0"/>
              <a:t>Çok </a:t>
            </a:r>
            <a:r>
              <a:rPr lang="tr-TR" b="1" u="sng" dirty="0"/>
              <a:t>programlı Anadolu liseleri</a:t>
            </a:r>
            <a:r>
              <a:rPr lang="tr-TR" dirty="0"/>
              <a:t>; genel ve mesleki ve </a:t>
            </a:r>
            <a:r>
              <a:rPr lang="tr-TR" dirty="0" smtClean="0"/>
              <a:t>teknik öğretim </a:t>
            </a:r>
            <a:r>
              <a:rPr lang="tr-TR" dirty="0"/>
              <a:t>programlarını bir yönetim altında uygulayan ortaöğretim kurumlarıdır. </a:t>
            </a:r>
          </a:p>
          <a:p>
            <a:endParaRPr lang="tr-TR" dirty="0"/>
          </a:p>
          <a:p>
            <a:pPr marL="0" indent="0">
              <a:buNone/>
            </a:pPr>
            <a:r>
              <a:rPr lang="tr-TR" dirty="0"/>
              <a:t> </a:t>
            </a:r>
          </a:p>
          <a:p>
            <a:r>
              <a:rPr lang="tr-TR" b="1" u="sng" dirty="0"/>
              <a:t>Mesleki eğitim merkezleri</a:t>
            </a:r>
            <a:r>
              <a:rPr lang="tr-TR" dirty="0"/>
              <a:t>, kalfalık ve ustalık eğitimi ile mesleki ve teknik kurs programlarının uygulandığı eğitim kurumlarıdır. </a:t>
            </a:r>
          </a:p>
          <a:p>
            <a:endParaRPr lang="tr-TR" dirty="0"/>
          </a:p>
          <a:p>
            <a:r>
              <a:rPr lang="tr-TR" u="sng" dirty="0" smtClean="0"/>
              <a:t>Mesleki </a:t>
            </a:r>
            <a:r>
              <a:rPr lang="tr-TR" u="sng" dirty="0"/>
              <a:t>eğitim programlarına sınavsız geçiş ve mahalli yerleştirme ile kayıt yapılır. </a:t>
            </a:r>
          </a:p>
          <a:p>
            <a:pPr marL="0" indent="0">
              <a:buNone/>
            </a:pPr>
            <a:endParaRPr lang="tr-TR" dirty="0"/>
          </a:p>
        </p:txBody>
      </p:sp>
    </p:spTree>
    <p:extLst>
      <p:ext uri="{BB962C8B-B14F-4D97-AF65-F5344CB8AC3E}">
        <p14:creationId xmlns:p14="http://schemas.microsoft.com/office/powerpoint/2010/main" val="1817305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611560" y="404664"/>
            <a:ext cx="8280920" cy="5904656"/>
          </a:xfrm>
        </p:spPr>
        <p:txBody>
          <a:bodyPr/>
          <a:lstStyle/>
          <a:p>
            <a:pPr marL="0" indent="0">
              <a:buNone/>
            </a:pPr>
            <a:r>
              <a:rPr lang="tr-TR" dirty="0" smtClean="0"/>
              <a:t> </a:t>
            </a:r>
            <a:endParaRPr lang="tr-TR" dirty="0"/>
          </a:p>
          <a:p>
            <a:r>
              <a:rPr lang="tr-TR" sz="4000" dirty="0"/>
              <a:t>Mesleki eğitim programlarında </a:t>
            </a:r>
            <a:r>
              <a:rPr lang="tr-TR" sz="4000" b="1" u="sng" dirty="0"/>
              <a:t>9. sınıftan itibaren alan ve dal seçimi </a:t>
            </a:r>
            <a:r>
              <a:rPr lang="tr-TR" sz="4000" dirty="0"/>
              <a:t>yapılır. Eğitime başlanabilmesi için eğitim görülecek alan ve dala uygun işyeri ve usta öğretici olması şartı aranır. </a:t>
            </a:r>
            <a:r>
              <a:rPr lang="tr-TR" sz="4000" b="1" u="sng" dirty="0"/>
              <a:t>Bir </a:t>
            </a:r>
            <a:r>
              <a:rPr lang="tr-TR" sz="4000" b="1" u="sng" dirty="0" smtClean="0"/>
              <a:t>gün </a:t>
            </a:r>
            <a:r>
              <a:rPr lang="tr-TR" sz="4000" b="1" u="sng" dirty="0"/>
              <a:t>teorik eğitim, dört </a:t>
            </a:r>
            <a:r>
              <a:rPr lang="tr-TR" sz="4000" b="1" u="sng" dirty="0" smtClean="0"/>
              <a:t> </a:t>
            </a:r>
            <a:r>
              <a:rPr lang="tr-TR" sz="4000" b="1" u="sng" dirty="0"/>
              <a:t>işyerinde mesleki eğitim verilir.</a:t>
            </a:r>
            <a:r>
              <a:rPr lang="tr-TR" sz="4000" dirty="0"/>
              <a:t> </a:t>
            </a:r>
          </a:p>
          <a:p>
            <a:pPr marL="0" indent="0">
              <a:buNone/>
            </a:pPr>
            <a:endParaRPr lang="tr-TR" dirty="0"/>
          </a:p>
        </p:txBody>
      </p:sp>
    </p:spTree>
    <p:extLst>
      <p:ext uri="{BB962C8B-B14F-4D97-AF65-F5344CB8AC3E}">
        <p14:creationId xmlns:p14="http://schemas.microsoft.com/office/powerpoint/2010/main" val="10657428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214282" y="0"/>
            <a:ext cx="8929718" cy="6858000"/>
          </a:xfrm>
        </p:spPr>
        <p:txBody>
          <a:bodyPr>
            <a:normAutofit fontScale="92500" lnSpcReduction="10000"/>
          </a:bodyPr>
          <a:lstStyle/>
          <a:p>
            <a:pPr algn="ctr">
              <a:buNone/>
            </a:pPr>
            <a:r>
              <a:rPr lang="tr-TR" sz="3900" b="1" dirty="0" smtClean="0"/>
              <a:t>Mesleki Eğitim Merkezleri </a:t>
            </a:r>
          </a:p>
          <a:p>
            <a:pPr algn="ctr">
              <a:buNone/>
            </a:pPr>
            <a:r>
              <a:rPr lang="tr-TR" sz="3900" b="1" dirty="0" smtClean="0"/>
              <a:t>Ne Gibi Avantajlar Sağlıyor?</a:t>
            </a:r>
            <a:endParaRPr lang="tr-TR" sz="3900" dirty="0" smtClean="0"/>
          </a:p>
          <a:p>
            <a:pPr>
              <a:buNone/>
            </a:pPr>
            <a:r>
              <a:rPr lang="tr-TR" dirty="0" smtClean="0"/>
              <a:t/>
            </a:r>
            <a:br>
              <a:rPr lang="tr-TR" dirty="0" smtClean="0"/>
            </a:br>
            <a:endParaRPr lang="tr-TR" dirty="0" smtClean="0"/>
          </a:p>
          <a:p>
            <a:r>
              <a:rPr lang="tr-TR" dirty="0" smtClean="0"/>
              <a:t>33 Alan ve 181 farklı dalda mesleki eğitim imkânı</a:t>
            </a:r>
          </a:p>
          <a:p>
            <a:r>
              <a:rPr lang="tr-TR" dirty="0" smtClean="0"/>
              <a:t>Ortaokulu bitirenlere zorunlu lise eğitimini mesleki eğitim merkezlerinde tamamlayabilme fırsatı</a:t>
            </a:r>
            <a:br>
              <a:rPr lang="tr-TR" dirty="0" smtClean="0"/>
            </a:br>
            <a:endParaRPr lang="tr-TR" dirty="0" smtClean="0"/>
          </a:p>
          <a:p>
            <a:r>
              <a:rPr lang="tr-TR" u="sng" dirty="0" smtClean="0">
                <a:solidFill>
                  <a:srgbClr val="FF0000"/>
                </a:solidFill>
              </a:rPr>
              <a:t>9. sınıftan itibaren iş kazaları, meslek hastalıklarına karşı sigorta</a:t>
            </a:r>
          </a:p>
          <a:p>
            <a:r>
              <a:rPr lang="tr-TR" u="sng" dirty="0" smtClean="0">
                <a:solidFill>
                  <a:srgbClr val="FF0000"/>
                </a:solidFill>
              </a:rPr>
              <a:t>9, 10 ve 11. sınıf öğrencilerine asgari ücretin en az %30'u,</a:t>
            </a:r>
          </a:p>
          <a:p>
            <a:r>
              <a:rPr lang="tr-TR" u="sng" dirty="0" smtClean="0">
                <a:solidFill>
                  <a:srgbClr val="FF0000"/>
                </a:solidFill>
              </a:rPr>
              <a:t>12. sınıftaki kalfalara asgari ücretin en az yarısı kadar maaş imkânı</a:t>
            </a:r>
          </a:p>
          <a:p>
            <a:r>
              <a:rPr lang="tr-TR" dirty="0" smtClean="0"/>
              <a:t>Ustalık belgesi, Mesleki ve Teknik Anadolu Lisesi diploması ve kendi iş yerini açma fırsatı</a:t>
            </a:r>
          </a:p>
          <a:p>
            <a:r>
              <a:rPr lang="tr-TR" dirty="0" smtClean="0"/>
              <a:t>Mezun olduğu alanda %88 istihdam oranı</a:t>
            </a:r>
          </a:p>
          <a:p>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0"/>
            <a:ext cx="8892480" cy="1196752"/>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tr-TR" sz="3600" dirty="0" smtClean="0"/>
              <a:t>Gazi </a:t>
            </a:r>
            <a:r>
              <a:rPr lang="tr-TR" sz="3600" dirty="0" smtClean="0"/>
              <a:t>Mesleki </a:t>
            </a:r>
            <a:r>
              <a:rPr lang="tr-TR" sz="3600" dirty="0" smtClean="0"/>
              <a:t>ve Teknik Anadolu Lisesi Sınav Puanı ile Alan Bölümler</a:t>
            </a:r>
            <a:endParaRPr lang="tr-TR" sz="3600"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2221759206"/>
              </p:ext>
            </p:extLst>
          </p:nvPr>
        </p:nvGraphicFramePr>
        <p:xfrm>
          <a:off x="250823" y="1196974"/>
          <a:ext cx="8893176" cy="5661028"/>
        </p:xfrm>
        <a:graphic>
          <a:graphicData uri="http://schemas.openxmlformats.org/drawingml/2006/table">
            <a:tbl>
              <a:tblPr firstRow="1" bandRow="1">
                <a:tableStyleId>{21E4AEA4-8DFA-4A89-87EB-49C32662AFE0}</a:tableStyleId>
              </a:tblPr>
              <a:tblGrid>
                <a:gridCol w="1760214"/>
                <a:gridCol w="2501142"/>
                <a:gridCol w="2501142"/>
                <a:gridCol w="2130678"/>
              </a:tblGrid>
              <a:tr h="1415257">
                <a:tc>
                  <a:txBody>
                    <a:bodyPr/>
                    <a:lstStyle/>
                    <a:p>
                      <a:r>
                        <a:rPr lang="tr-TR" dirty="0" smtClean="0"/>
                        <a:t>Program</a:t>
                      </a:r>
                      <a:r>
                        <a:rPr lang="tr-TR" baseline="0" dirty="0" smtClean="0"/>
                        <a:t> Türü</a:t>
                      </a:r>
                      <a:endParaRPr lang="tr-TR" dirty="0"/>
                    </a:p>
                  </a:txBody>
                  <a:tcPr anchor="ctr"/>
                </a:tc>
                <a:tc>
                  <a:txBody>
                    <a:bodyPr/>
                    <a:lstStyle/>
                    <a:p>
                      <a:r>
                        <a:rPr lang="tr-TR" dirty="0" smtClean="0"/>
                        <a:t>Alan</a:t>
                      </a:r>
                      <a:endParaRPr lang="tr-TR" dirty="0"/>
                    </a:p>
                  </a:txBody>
                  <a:tcPr anchor="ctr"/>
                </a:tc>
                <a:tc>
                  <a:txBody>
                    <a:bodyPr/>
                    <a:lstStyle/>
                    <a:p>
                      <a:r>
                        <a:rPr lang="tr-TR" dirty="0" smtClean="0"/>
                        <a:t>Dal</a:t>
                      </a:r>
                      <a:endParaRPr lang="tr-TR" dirty="0"/>
                    </a:p>
                  </a:txBody>
                  <a:tcPr anchor="ctr"/>
                </a:tc>
                <a:tc>
                  <a:txBody>
                    <a:bodyPr/>
                    <a:lstStyle/>
                    <a:p>
                      <a:pPr algn="ctr"/>
                      <a:r>
                        <a:rPr lang="tr-TR" dirty="0" smtClean="0"/>
                        <a:t>2023</a:t>
                      </a:r>
                      <a:r>
                        <a:rPr lang="tr-TR" baseline="0" dirty="0" smtClean="0"/>
                        <a:t> </a:t>
                      </a:r>
                      <a:r>
                        <a:rPr lang="tr-TR" dirty="0" smtClean="0"/>
                        <a:t> Taban Puanı</a:t>
                      </a:r>
                      <a:endParaRPr lang="tr-TR" dirty="0"/>
                    </a:p>
                  </a:txBody>
                  <a:tcPr anchor="ctr"/>
                </a:tc>
              </a:tr>
              <a:tr h="1415257">
                <a:tc>
                  <a:txBody>
                    <a:bodyPr/>
                    <a:lstStyle/>
                    <a:p>
                      <a:r>
                        <a:rPr lang="tr-TR" sz="1800" b="0" i="0" kern="1200" dirty="0" smtClean="0">
                          <a:solidFill>
                            <a:schemeClr val="dk1"/>
                          </a:solidFill>
                          <a:latin typeface="+mn-lt"/>
                          <a:ea typeface="+mn-ea"/>
                          <a:cs typeface="+mn-cs"/>
                        </a:rPr>
                        <a:t>Anadolu Teknik Programı</a:t>
                      </a:r>
                      <a:endParaRPr lang="tr-TR" dirty="0"/>
                    </a:p>
                  </a:txBody>
                  <a:tcPr anchor="ctr"/>
                </a:tc>
                <a:tc>
                  <a:txBody>
                    <a:bodyPr/>
                    <a:lstStyle/>
                    <a:p>
                      <a:pPr algn="l"/>
                      <a:r>
                        <a:rPr lang="tr-TR" dirty="0">
                          <a:latin typeface="Calibri" pitchFamily="34" charset="0"/>
                        </a:rPr>
                        <a:t>RAYLI SİSTEMLER TEKNOLOJİSİ </a:t>
                      </a:r>
                      <a:r>
                        <a:rPr lang="tr-TR" dirty="0" smtClean="0">
                          <a:latin typeface="Calibri" pitchFamily="34" charset="0"/>
                        </a:rPr>
                        <a:t>ALANI</a:t>
                      </a:r>
                      <a:endParaRPr lang="tr-TR" dirty="0">
                        <a:latin typeface="Calibri" pitchFamily="34" charset="0"/>
                      </a:endParaRPr>
                    </a:p>
                  </a:txBody>
                  <a:tcPr marL="38100" marR="38100" marT="47625" marB="47625" anchor="ctr"/>
                </a:tc>
                <a:tc>
                  <a:txBody>
                    <a:bodyPr/>
                    <a:lstStyle/>
                    <a:p>
                      <a:pPr algn="l"/>
                      <a:r>
                        <a:rPr lang="tr-TR" sz="1800" b="0" i="0" kern="1200" dirty="0" smtClean="0">
                          <a:solidFill>
                            <a:schemeClr val="dk1"/>
                          </a:solidFill>
                          <a:effectLst/>
                          <a:latin typeface="+mn-lt"/>
                          <a:ea typeface="+mn-ea"/>
                          <a:cs typeface="+mn-cs"/>
                        </a:rPr>
                        <a:t>Raylı Sistemler Elektrik-Elektronik</a:t>
                      </a:r>
                      <a:endParaRPr lang="tr-TR" dirty="0">
                        <a:latin typeface="Calibri" pitchFamily="34" charset="0"/>
                      </a:endParaRPr>
                    </a:p>
                  </a:txBody>
                  <a:tcPr marL="38100" marR="38100" marT="47625" marB="47625" anchor="ctr"/>
                </a:tc>
                <a:tc>
                  <a:txBody>
                    <a:bodyPr/>
                    <a:lstStyle/>
                    <a:p>
                      <a:pPr algn="ctr"/>
                      <a:r>
                        <a:rPr lang="tr-TR" sz="1800" b="1" i="0" kern="1200" dirty="0" smtClean="0">
                          <a:solidFill>
                            <a:schemeClr val="dk1"/>
                          </a:solidFill>
                          <a:effectLst/>
                          <a:latin typeface="+mn-lt"/>
                          <a:ea typeface="+mn-ea"/>
                          <a:cs typeface="+mn-cs"/>
                        </a:rPr>
                        <a:t>225,49</a:t>
                      </a:r>
                      <a:endParaRPr lang="tr-TR" b="1" dirty="0"/>
                    </a:p>
                  </a:txBody>
                  <a:tcPr anchor="ctr"/>
                </a:tc>
              </a:tr>
              <a:tr h="1415257">
                <a:tc>
                  <a:txBody>
                    <a:bodyPr/>
                    <a:lstStyle/>
                    <a:p>
                      <a:r>
                        <a:rPr lang="tr-TR" sz="1800" b="0" i="0" kern="1200" dirty="0" smtClean="0">
                          <a:solidFill>
                            <a:schemeClr val="dk1"/>
                          </a:solidFill>
                          <a:latin typeface="+mn-lt"/>
                          <a:ea typeface="+mn-ea"/>
                          <a:cs typeface="+mn-cs"/>
                        </a:rPr>
                        <a:t>Anadolu Meslek Programı</a:t>
                      </a:r>
                      <a:endParaRPr lang="tr-TR" dirty="0"/>
                    </a:p>
                  </a:txBody>
                  <a:tcPr anchor="ctr"/>
                </a:tc>
                <a:tc>
                  <a:txBody>
                    <a:bodyPr/>
                    <a:lstStyle/>
                    <a:p>
                      <a:r>
                        <a:rPr lang="tr-TR" sz="1800" b="0" i="0" kern="1200" dirty="0" smtClean="0">
                          <a:solidFill>
                            <a:schemeClr val="dk1"/>
                          </a:solidFill>
                          <a:latin typeface="+mn-lt"/>
                          <a:ea typeface="+mn-ea"/>
                          <a:cs typeface="+mn-cs"/>
                        </a:rPr>
                        <a:t>RAYLI SİSTEMLER TEKNOLOJİSİ ALANI </a:t>
                      </a:r>
                      <a:endParaRPr lang="tr-TR" dirty="0"/>
                    </a:p>
                  </a:txBody>
                  <a:tcPr anchor="ctr"/>
                </a:tc>
                <a:tc>
                  <a:txBody>
                    <a:bodyPr/>
                    <a:lstStyle/>
                    <a:p>
                      <a:r>
                        <a:rPr lang="tr-TR" sz="1800" b="0" i="0" kern="1200" dirty="0" smtClean="0">
                          <a:solidFill>
                            <a:schemeClr val="dk1"/>
                          </a:solidFill>
                          <a:effectLst/>
                          <a:latin typeface="+mn-lt"/>
                          <a:ea typeface="+mn-ea"/>
                          <a:cs typeface="+mn-cs"/>
                        </a:rPr>
                        <a:t>Raylı Sistem Araçları</a:t>
                      </a:r>
                      <a:endParaRPr lang="tr-TR" dirty="0"/>
                    </a:p>
                  </a:txBody>
                  <a:tcPr anchor="ctr"/>
                </a:tc>
                <a:tc>
                  <a:txBody>
                    <a:bodyPr/>
                    <a:lstStyle/>
                    <a:p>
                      <a:pPr algn="ctr"/>
                      <a:r>
                        <a:rPr lang="tr-TR" sz="1800" b="1" i="0" kern="1200" dirty="0" smtClean="0">
                          <a:solidFill>
                            <a:schemeClr val="dk1"/>
                          </a:solidFill>
                          <a:effectLst/>
                          <a:latin typeface="+mn-lt"/>
                          <a:ea typeface="+mn-ea"/>
                          <a:cs typeface="+mn-cs"/>
                        </a:rPr>
                        <a:t>229,47</a:t>
                      </a:r>
                      <a:endParaRPr lang="tr-TR" b="1" dirty="0"/>
                    </a:p>
                  </a:txBody>
                  <a:tcPr anchor="ctr"/>
                </a:tc>
              </a:tr>
              <a:tr h="1415257">
                <a:tc>
                  <a:txBody>
                    <a:bodyPr/>
                    <a:lstStyle/>
                    <a:p>
                      <a:r>
                        <a:rPr lang="tr-TR" sz="1800" b="0" i="0" kern="1200" dirty="0" smtClean="0">
                          <a:solidFill>
                            <a:schemeClr val="dk1"/>
                          </a:solidFill>
                          <a:latin typeface="+mn-lt"/>
                          <a:ea typeface="+mn-ea"/>
                          <a:cs typeface="+mn-cs"/>
                        </a:rPr>
                        <a:t>Anadolu Teknik Programı</a:t>
                      </a:r>
                      <a:endParaRPr lang="tr-TR" dirty="0"/>
                    </a:p>
                  </a:txBody>
                  <a:tcPr anchor="ctr"/>
                </a:tc>
                <a:tc>
                  <a:txBody>
                    <a:bodyPr/>
                    <a:lstStyle/>
                    <a:p>
                      <a:r>
                        <a:rPr lang="tr-TR" sz="1800" b="0" i="0" kern="1200" dirty="0" smtClean="0">
                          <a:solidFill>
                            <a:schemeClr val="dk1"/>
                          </a:solidFill>
                          <a:latin typeface="+mn-lt"/>
                          <a:ea typeface="+mn-ea"/>
                          <a:cs typeface="+mn-cs"/>
                        </a:rPr>
                        <a:t>ENDÜSTRİYEL OTOMASYON TEKNOLOJİLERİ ALANI</a:t>
                      </a:r>
                      <a:endParaRPr lang="tr-TR" dirty="0"/>
                    </a:p>
                  </a:txBody>
                  <a:tcPr anchor="ctr"/>
                </a:tc>
                <a:tc>
                  <a:txBody>
                    <a:bodyPr/>
                    <a:lstStyle/>
                    <a:p>
                      <a:r>
                        <a:rPr lang="tr-TR" sz="1800" b="0" i="0" kern="1200" dirty="0" smtClean="0">
                          <a:solidFill>
                            <a:schemeClr val="dk1"/>
                          </a:solidFill>
                          <a:effectLst/>
                          <a:latin typeface="+mn-lt"/>
                          <a:ea typeface="+mn-ea"/>
                          <a:cs typeface="+mn-cs"/>
                        </a:rPr>
                        <a:t>Endüstriyel Otomasyon Teknolojileri</a:t>
                      </a:r>
                      <a:endParaRPr lang="tr-TR" dirty="0"/>
                    </a:p>
                  </a:txBody>
                  <a:tcPr anchor="ctr"/>
                </a:tc>
                <a:tc>
                  <a:txBody>
                    <a:bodyPr/>
                    <a:lstStyle/>
                    <a:p>
                      <a:pPr algn="ctr"/>
                      <a:r>
                        <a:rPr lang="tr-TR" sz="1800" b="1" i="0" kern="1200" dirty="0" smtClean="0">
                          <a:solidFill>
                            <a:schemeClr val="dk1"/>
                          </a:solidFill>
                          <a:effectLst/>
                          <a:latin typeface="+mn-lt"/>
                          <a:ea typeface="+mn-ea"/>
                          <a:cs typeface="+mn-cs"/>
                        </a:rPr>
                        <a:t>240,65</a:t>
                      </a:r>
                      <a:endParaRPr lang="tr-TR" b="1" dirty="0"/>
                    </a:p>
                  </a:txBody>
                  <a:tcPr anchor="ct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0"/>
            <a:ext cx="8892480" cy="1196752"/>
          </a:xfrm>
        </p:spPr>
        <p:style>
          <a:lnRef idx="3">
            <a:schemeClr val="lt1"/>
          </a:lnRef>
          <a:fillRef idx="1">
            <a:schemeClr val="accent1"/>
          </a:fillRef>
          <a:effectRef idx="1">
            <a:schemeClr val="accent1"/>
          </a:effectRef>
          <a:fontRef idx="minor">
            <a:schemeClr val="lt1"/>
          </a:fontRef>
        </p:style>
        <p:txBody>
          <a:bodyPr/>
          <a:lstStyle/>
          <a:p>
            <a:pPr algn="ctr"/>
            <a:r>
              <a:rPr lang="tr-TR" sz="3200" dirty="0" smtClean="0"/>
              <a:t>Afyonkarahisar Şehit Yunus Çiçek Mesleki </a:t>
            </a:r>
            <a:r>
              <a:rPr lang="tr-TR" sz="3200" dirty="0" smtClean="0"/>
              <a:t>ve Teknik Anadolu Lisesi Sınav Puanı ile Alan Bölümler</a:t>
            </a:r>
            <a:endParaRPr lang="tr-TR" sz="3200"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1607425238"/>
              </p:ext>
            </p:extLst>
          </p:nvPr>
        </p:nvGraphicFramePr>
        <p:xfrm>
          <a:off x="250823" y="1196974"/>
          <a:ext cx="8893177" cy="5661028"/>
        </p:xfrm>
        <a:graphic>
          <a:graphicData uri="http://schemas.openxmlformats.org/drawingml/2006/table">
            <a:tbl>
              <a:tblPr firstRow="1" bandRow="1">
                <a:tableStyleId>{21E4AEA4-8DFA-4A89-87EB-49C32662AFE0}</a:tableStyleId>
              </a:tblPr>
              <a:tblGrid>
                <a:gridCol w="2520977"/>
                <a:gridCol w="1703904"/>
                <a:gridCol w="1703904"/>
                <a:gridCol w="2964392"/>
              </a:tblGrid>
              <a:tr h="1415257">
                <a:tc>
                  <a:txBody>
                    <a:bodyPr/>
                    <a:lstStyle/>
                    <a:p>
                      <a:r>
                        <a:rPr lang="tr-TR" dirty="0" smtClean="0">
                          <a:latin typeface="+mn-lt"/>
                        </a:rPr>
                        <a:t>Program</a:t>
                      </a:r>
                      <a:r>
                        <a:rPr lang="tr-TR" baseline="0" dirty="0" smtClean="0">
                          <a:latin typeface="+mn-lt"/>
                        </a:rPr>
                        <a:t> Türü</a:t>
                      </a:r>
                      <a:endParaRPr lang="tr-TR" dirty="0">
                        <a:latin typeface="+mn-lt"/>
                      </a:endParaRPr>
                    </a:p>
                  </a:txBody>
                  <a:tcPr anchor="ctr"/>
                </a:tc>
                <a:tc>
                  <a:txBody>
                    <a:bodyPr/>
                    <a:lstStyle/>
                    <a:p>
                      <a:r>
                        <a:rPr lang="tr-TR" dirty="0" smtClean="0">
                          <a:latin typeface="+mn-lt"/>
                        </a:rPr>
                        <a:t>Alan</a:t>
                      </a:r>
                      <a:endParaRPr lang="tr-TR" dirty="0">
                        <a:latin typeface="+mn-lt"/>
                      </a:endParaRPr>
                    </a:p>
                  </a:txBody>
                  <a:tcPr anchor="ctr"/>
                </a:tc>
                <a:tc>
                  <a:txBody>
                    <a:bodyPr/>
                    <a:lstStyle/>
                    <a:p>
                      <a:r>
                        <a:rPr lang="tr-TR" dirty="0" smtClean="0">
                          <a:latin typeface="+mn-lt"/>
                        </a:rPr>
                        <a:t>Dal</a:t>
                      </a:r>
                      <a:endParaRPr lang="tr-TR" dirty="0">
                        <a:latin typeface="+mn-lt"/>
                      </a:endParaRPr>
                    </a:p>
                  </a:txBody>
                  <a:tcPr anchor="ctr"/>
                </a:tc>
                <a:tc>
                  <a:txBody>
                    <a:bodyPr/>
                    <a:lstStyle/>
                    <a:p>
                      <a:pPr algn="ctr"/>
                      <a:r>
                        <a:rPr lang="tr-TR" dirty="0" smtClean="0">
                          <a:latin typeface="+mn-lt"/>
                        </a:rPr>
                        <a:t>2023</a:t>
                      </a:r>
                      <a:r>
                        <a:rPr lang="tr-TR" baseline="0" dirty="0" smtClean="0">
                          <a:latin typeface="+mn-lt"/>
                        </a:rPr>
                        <a:t> </a:t>
                      </a:r>
                      <a:r>
                        <a:rPr lang="tr-TR" dirty="0" smtClean="0">
                          <a:latin typeface="+mn-lt"/>
                        </a:rPr>
                        <a:t> Taban Puanı</a:t>
                      </a:r>
                      <a:endParaRPr lang="tr-TR" dirty="0">
                        <a:latin typeface="+mn-lt"/>
                      </a:endParaRPr>
                    </a:p>
                  </a:txBody>
                  <a:tcPr anchor="ctr"/>
                </a:tc>
              </a:tr>
              <a:tr h="1415257">
                <a:tc>
                  <a:txBody>
                    <a:bodyPr/>
                    <a:lstStyle/>
                    <a:p>
                      <a:r>
                        <a:rPr lang="tr-TR" sz="1800" b="0" i="0" kern="1200" dirty="0" smtClean="0">
                          <a:solidFill>
                            <a:schemeClr val="dk1"/>
                          </a:solidFill>
                          <a:latin typeface="+mn-lt"/>
                          <a:ea typeface="+mn-ea"/>
                          <a:cs typeface="+mn-cs"/>
                        </a:rPr>
                        <a:t>Anadolu Teknik Programı</a:t>
                      </a:r>
                      <a:endParaRPr lang="tr-TR" dirty="0">
                        <a:latin typeface="+mn-lt"/>
                      </a:endParaRPr>
                    </a:p>
                  </a:txBody>
                  <a:tcPr anchor="ctr"/>
                </a:tc>
                <a:tc>
                  <a:txBody>
                    <a:bodyPr/>
                    <a:lstStyle/>
                    <a:p>
                      <a:pPr algn="l"/>
                      <a:r>
                        <a:rPr lang="tr-TR" sz="1800" b="0" i="0" kern="1200" dirty="0" smtClean="0">
                          <a:solidFill>
                            <a:schemeClr val="dk1"/>
                          </a:solidFill>
                          <a:latin typeface="+mn-lt"/>
                          <a:ea typeface="+mn-ea"/>
                          <a:cs typeface="+mn-cs"/>
                        </a:rPr>
                        <a:t>ELEKTRİK- ELEKTRONİK TEKNOLOJİSİ ALANI</a:t>
                      </a:r>
                      <a:endParaRPr lang="tr-TR" dirty="0">
                        <a:latin typeface="+mn-lt"/>
                      </a:endParaRPr>
                    </a:p>
                  </a:txBody>
                  <a:tcPr marL="38100" marR="38100" marT="47625" marB="47625" anchor="ctr"/>
                </a:tc>
                <a:tc>
                  <a:txBody>
                    <a:bodyPr/>
                    <a:lstStyle/>
                    <a:p>
                      <a:pPr algn="l"/>
                      <a:r>
                        <a:rPr lang="tr-TR" dirty="0" smtClean="0">
                          <a:latin typeface="+mn-lt"/>
                        </a:rPr>
                        <a:t>-</a:t>
                      </a:r>
                      <a:endParaRPr lang="tr-TR" dirty="0">
                        <a:latin typeface="+mn-lt"/>
                      </a:endParaRPr>
                    </a:p>
                  </a:txBody>
                  <a:tcPr marL="38100" marR="38100" marT="47625" marB="47625" anchor="ctr"/>
                </a:tc>
                <a:tc>
                  <a:txBody>
                    <a:bodyPr/>
                    <a:lstStyle/>
                    <a:p>
                      <a:pPr algn="ctr"/>
                      <a:r>
                        <a:rPr lang="tr-TR" sz="1800" b="1" i="0" kern="1200" dirty="0" smtClean="0">
                          <a:solidFill>
                            <a:schemeClr val="dk1"/>
                          </a:solidFill>
                          <a:effectLst/>
                          <a:latin typeface="+mn-lt"/>
                          <a:ea typeface="+mn-ea"/>
                          <a:cs typeface="+mn-cs"/>
                        </a:rPr>
                        <a:t>280,59</a:t>
                      </a:r>
                      <a:endParaRPr lang="tr-TR" b="1" dirty="0">
                        <a:latin typeface="+mn-lt"/>
                      </a:endParaRPr>
                    </a:p>
                  </a:txBody>
                  <a:tcPr anchor="ctr"/>
                </a:tc>
              </a:tr>
              <a:tr h="1415257">
                <a:tc>
                  <a:txBody>
                    <a:bodyPr/>
                    <a:lstStyle/>
                    <a:p>
                      <a:r>
                        <a:rPr lang="tr-TR" sz="1800" b="0" i="0" kern="1200" dirty="0" smtClean="0">
                          <a:solidFill>
                            <a:schemeClr val="dk1"/>
                          </a:solidFill>
                          <a:latin typeface="+mn-lt"/>
                          <a:ea typeface="+mn-ea"/>
                          <a:cs typeface="+mn-cs"/>
                        </a:rPr>
                        <a:t>Anadolu Teknik Programı</a:t>
                      </a:r>
                      <a:endParaRPr lang="tr-TR" dirty="0">
                        <a:latin typeface="+mn-lt"/>
                      </a:endParaRPr>
                    </a:p>
                  </a:txBody>
                  <a:tcPr anchor="ctr"/>
                </a:tc>
                <a:tc>
                  <a:txBody>
                    <a:bodyPr/>
                    <a:lstStyle/>
                    <a:p>
                      <a:r>
                        <a:rPr lang="tr-TR" sz="1800" b="0" i="0" kern="1200" dirty="0" smtClean="0">
                          <a:solidFill>
                            <a:schemeClr val="dk1"/>
                          </a:solidFill>
                          <a:latin typeface="+mn-lt"/>
                          <a:ea typeface="+mn-ea"/>
                          <a:cs typeface="+mn-cs"/>
                        </a:rPr>
                        <a:t>BİLİŞİM TEKNOLOJİLERİ ALANI</a:t>
                      </a:r>
                      <a:endParaRPr lang="tr-TR" dirty="0">
                        <a:latin typeface="+mn-lt"/>
                      </a:endParaRPr>
                    </a:p>
                  </a:txBody>
                  <a:tcPr anchor="ctr"/>
                </a:tc>
                <a:tc>
                  <a:txBody>
                    <a:bodyPr/>
                    <a:lstStyle/>
                    <a:p>
                      <a:r>
                        <a:rPr lang="tr-TR" dirty="0" smtClean="0">
                          <a:latin typeface="+mn-lt"/>
                        </a:rPr>
                        <a:t>-</a:t>
                      </a:r>
                      <a:endParaRPr lang="tr-TR" dirty="0">
                        <a:latin typeface="+mn-lt"/>
                      </a:endParaRPr>
                    </a:p>
                  </a:txBody>
                  <a:tcPr anchor="ctr"/>
                </a:tc>
                <a:tc>
                  <a:txBody>
                    <a:bodyPr/>
                    <a:lstStyle/>
                    <a:p>
                      <a:pPr algn="ctr"/>
                      <a:r>
                        <a:rPr lang="tr-TR" sz="1800" b="1" i="0" kern="1200" dirty="0" smtClean="0">
                          <a:solidFill>
                            <a:schemeClr val="dk1"/>
                          </a:solidFill>
                          <a:effectLst/>
                          <a:latin typeface="+mn-lt"/>
                          <a:ea typeface="+mn-ea"/>
                          <a:cs typeface="+mn-cs"/>
                        </a:rPr>
                        <a:t>263,47</a:t>
                      </a:r>
                      <a:endParaRPr lang="tr-TR" b="1" dirty="0">
                        <a:latin typeface="+mn-lt"/>
                      </a:endParaRPr>
                    </a:p>
                  </a:txBody>
                  <a:tcPr anchor="ctr"/>
                </a:tc>
              </a:tr>
              <a:tr h="471752">
                <a:tc rowSpan="3">
                  <a:txBody>
                    <a:bodyPr/>
                    <a:lstStyle/>
                    <a:p>
                      <a:r>
                        <a:rPr lang="tr-TR" sz="1800" b="0" i="0" kern="1200" dirty="0" smtClean="0">
                          <a:solidFill>
                            <a:schemeClr val="dk1"/>
                          </a:solidFill>
                          <a:latin typeface="+mn-lt"/>
                          <a:ea typeface="+mn-ea"/>
                          <a:cs typeface="+mn-cs"/>
                        </a:rPr>
                        <a:t>Anadolu Teknik Programı</a:t>
                      </a:r>
                      <a:endParaRPr lang="tr-TR" dirty="0">
                        <a:latin typeface="+mn-lt"/>
                      </a:endParaRPr>
                    </a:p>
                  </a:txBody>
                  <a:tcPr anchor="ctr"/>
                </a:tc>
                <a:tc rowSpan="3">
                  <a:txBody>
                    <a:bodyPr/>
                    <a:lstStyle/>
                    <a:p>
                      <a:r>
                        <a:rPr lang="tr-TR" sz="1800" b="0" i="0" kern="1200" dirty="0" smtClean="0">
                          <a:solidFill>
                            <a:schemeClr val="dk1"/>
                          </a:solidFill>
                          <a:latin typeface="+mn-lt"/>
                          <a:ea typeface="+mn-ea"/>
                          <a:cs typeface="+mn-cs"/>
                        </a:rPr>
                        <a:t>MAKİNE-TASARIM TEKNOLOJİSİ ALANI</a:t>
                      </a:r>
                      <a:endParaRPr lang="tr-TR" dirty="0">
                        <a:latin typeface="+mn-lt"/>
                      </a:endParaRPr>
                    </a:p>
                  </a:txBody>
                  <a:tcPr anchor="ctr"/>
                </a:tc>
                <a:tc>
                  <a:txBody>
                    <a:bodyPr/>
                    <a:lstStyle/>
                    <a:p>
                      <a:r>
                        <a:rPr lang="tr-TR" sz="1200" b="0" i="0" kern="1200" dirty="0" smtClean="0">
                          <a:solidFill>
                            <a:schemeClr val="dk1"/>
                          </a:solidFill>
                          <a:effectLst/>
                          <a:latin typeface="+mn-lt"/>
                          <a:ea typeface="+mn-ea"/>
                          <a:cs typeface="+mn-cs"/>
                        </a:rPr>
                        <a:t>Bilgisayar Destekli Makine Ressamlığı</a:t>
                      </a:r>
                      <a:endParaRPr lang="tr-TR" sz="1200" dirty="0">
                        <a:latin typeface="+mn-lt"/>
                      </a:endParaRPr>
                    </a:p>
                  </a:txBody>
                  <a:tcPr anchor="ctr"/>
                </a:tc>
                <a:tc rowSpan="3">
                  <a:txBody>
                    <a:bodyPr/>
                    <a:lstStyle/>
                    <a:p>
                      <a:pPr algn="ctr"/>
                      <a:r>
                        <a:rPr lang="tr-TR" sz="1800" b="1" i="0" kern="1200" dirty="0" smtClean="0">
                          <a:solidFill>
                            <a:schemeClr val="dk1"/>
                          </a:solidFill>
                          <a:effectLst/>
                          <a:latin typeface="+mn-lt"/>
                          <a:ea typeface="+mn-ea"/>
                          <a:cs typeface="+mn-cs"/>
                        </a:rPr>
                        <a:t>246,58</a:t>
                      </a:r>
                      <a:endParaRPr lang="tr-TR" b="1" dirty="0">
                        <a:latin typeface="+mn-lt"/>
                      </a:endParaRPr>
                    </a:p>
                  </a:txBody>
                  <a:tcPr marL="38100" marR="38100" marT="47625" marB="47625" anchor="ctr"/>
                </a:tc>
              </a:tr>
              <a:tr h="471753">
                <a:tc vMerge="1">
                  <a:txBody>
                    <a:bodyPr/>
                    <a:lstStyle/>
                    <a:p>
                      <a:endParaRPr lang="tr-TR"/>
                    </a:p>
                  </a:txBody>
                  <a:tcPr/>
                </a:tc>
                <a:tc vMerge="1">
                  <a:txBody>
                    <a:bodyPr/>
                    <a:lstStyle/>
                    <a:p>
                      <a:endParaRPr lang="tr-TR"/>
                    </a:p>
                  </a:txBody>
                  <a:tcPr/>
                </a:tc>
                <a:tc>
                  <a:txBody>
                    <a:bodyPr/>
                    <a:lstStyle/>
                    <a:p>
                      <a:r>
                        <a:rPr lang="tr-TR" sz="1200" b="0" i="0" kern="1200" dirty="0" smtClean="0">
                          <a:solidFill>
                            <a:schemeClr val="dk1"/>
                          </a:solidFill>
                          <a:effectLst/>
                          <a:latin typeface="+mn-lt"/>
                          <a:ea typeface="+mn-ea"/>
                          <a:cs typeface="+mn-cs"/>
                        </a:rPr>
                        <a:t>Bilgisayarlı Makine İmalatı</a:t>
                      </a:r>
                      <a:endParaRPr lang="tr-TR" sz="1200" dirty="0">
                        <a:latin typeface="+mn-lt"/>
                      </a:endParaRPr>
                    </a:p>
                  </a:txBody>
                  <a:tcPr anchor="ctr"/>
                </a:tc>
                <a:tc vMerge="1">
                  <a:txBody>
                    <a:bodyPr/>
                    <a:lstStyle/>
                    <a:p>
                      <a:endParaRPr lang="tr-TR"/>
                    </a:p>
                  </a:txBody>
                  <a:tcPr/>
                </a:tc>
              </a:tr>
              <a:tr h="471752">
                <a:tc vMerge="1">
                  <a:txBody>
                    <a:bodyPr/>
                    <a:lstStyle/>
                    <a:p>
                      <a:endParaRPr lang="tr-TR"/>
                    </a:p>
                  </a:txBody>
                  <a:tcPr/>
                </a:tc>
                <a:tc vMerge="1">
                  <a:txBody>
                    <a:bodyPr/>
                    <a:lstStyle/>
                    <a:p>
                      <a:endParaRPr lang="tr-TR"/>
                    </a:p>
                  </a:txBody>
                  <a:tcPr/>
                </a:tc>
                <a:tc>
                  <a:txBody>
                    <a:bodyPr/>
                    <a:lstStyle/>
                    <a:p>
                      <a:r>
                        <a:rPr lang="tr-TR" sz="1200" b="0" i="0" kern="1200" dirty="0" smtClean="0">
                          <a:solidFill>
                            <a:schemeClr val="dk1"/>
                          </a:solidFill>
                          <a:effectLst/>
                          <a:latin typeface="+mn-lt"/>
                          <a:ea typeface="+mn-ea"/>
                          <a:cs typeface="+mn-cs"/>
                        </a:rPr>
                        <a:t>Makine Bakım Onarım</a:t>
                      </a:r>
                      <a:endParaRPr lang="tr-TR" sz="1200" dirty="0">
                        <a:latin typeface="+mn-lt"/>
                      </a:endParaRPr>
                    </a:p>
                  </a:txBody>
                  <a:tcPr anchor="ctr"/>
                </a:tc>
                <a:tc vMerge="1">
                  <a:txBody>
                    <a:bodyPr/>
                    <a:lstStyle/>
                    <a:p>
                      <a:endParaRPr lang="tr-TR"/>
                    </a:p>
                  </a:txBody>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23728" y="-99392"/>
            <a:ext cx="5157566" cy="156966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a:t>
            </a:r>
          </a:p>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ANADOLU LİSELERİ</a:t>
            </a:r>
            <a:endParaRPr lang="tr-TR"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Metin kutusu 5"/>
          <p:cNvSpPr txBox="1"/>
          <p:nvPr/>
        </p:nvSpPr>
        <p:spPr>
          <a:xfrm>
            <a:off x="323528" y="1340768"/>
            <a:ext cx="8555447" cy="4770537"/>
          </a:xfrm>
          <a:prstGeom prst="rect">
            <a:avLst/>
          </a:prstGeom>
          <a:noFill/>
        </p:spPr>
        <p:txBody>
          <a:bodyPr wrap="square" rtlCol="0">
            <a:spAutoFit/>
          </a:bodyPr>
          <a:lstStyle/>
          <a:p>
            <a:r>
              <a:rPr lang="tr-TR" sz="3200" dirty="0" smtClean="0">
                <a:solidFill>
                  <a:schemeClr val="tx2">
                    <a:lumMod val="75000"/>
                  </a:schemeClr>
                </a:solidFill>
              </a:rPr>
              <a:t>Bünyesinde Bulunan Okullar:</a:t>
            </a:r>
          </a:p>
          <a:p>
            <a:pPr marL="342900" indent="-342900">
              <a:buFont typeface="+mj-lt"/>
              <a:buAutoNum type="arabicPeriod"/>
            </a:pPr>
            <a:r>
              <a:rPr lang="tr-TR" sz="2800" dirty="0" smtClean="0">
                <a:solidFill>
                  <a:schemeClr val="tx2">
                    <a:lumMod val="75000"/>
                  </a:schemeClr>
                </a:solidFill>
              </a:rPr>
              <a:t>Anadolu Sağlık Meslek Liseleri</a:t>
            </a:r>
          </a:p>
          <a:p>
            <a:pPr marL="342900" indent="-342900">
              <a:buFont typeface="+mj-lt"/>
              <a:buAutoNum type="arabicPeriod"/>
            </a:pPr>
            <a:r>
              <a:rPr lang="tr-TR" sz="2800" dirty="0" smtClean="0">
                <a:solidFill>
                  <a:schemeClr val="tx2">
                    <a:lumMod val="75000"/>
                  </a:schemeClr>
                </a:solidFill>
              </a:rPr>
              <a:t>Ticaret Meslek Liseleri</a:t>
            </a:r>
          </a:p>
          <a:p>
            <a:pPr marL="342900" indent="-342900">
              <a:buFont typeface="+mj-lt"/>
              <a:buAutoNum type="arabicPeriod"/>
            </a:pPr>
            <a:r>
              <a:rPr lang="tr-TR" sz="2800" dirty="0" smtClean="0">
                <a:solidFill>
                  <a:schemeClr val="tx2">
                    <a:lumMod val="75000"/>
                  </a:schemeClr>
                </a:solidFill>
              </a:rPr>
              <a:t>Turizm Meslek Liseleri</a:t>
            </a:r>
          </a:p>
          <a:p>
            <a:pPr marL="342900" indent="-342900">
              <a:buFont typeface="+mj-lt"/>
              <a:buAutoNum type="arabicPeriod"/>
            </a:pPr>
            <a:r>
              <a:rPr lang="tr-TR" sz="2800" dirty="0" smtClean="0">
                <a:solidFill>
                  <a:schemeClr val="tx2">
                    <a:lumMod val="75000"/>
                  </a:schemeClr>
                </a:solidFill>
              </a:rPr>
              <a:t>Kız Teknik Ve Meslek Liseleri</a:t>
            </a:r>
          </a:p>
          <a:p>
            <a:pPr marL="342900" indent="-342900">
              <a:buFont typeface="+mj-lt"/>
              <a:buAutoNum type="arabicPeriod"/>
            </a:pPr>
            <a:r>
              <a:rPr lang="tr-TR" sz="2800" dirty="0" smtClean="0">
                <a:solidFill>
                  <a:schemeClr val="tx2">
                    <a:lumMod val="75000"/>
                  </a:schemeClr>
                </a:solidFill>
              </a:rPr>
              <a:t>Teknik Ve Endüstri Meslek Liseleri</a:t>
            </a:r>
          </a:p>
          <a:p>
            <a:pPr marL="342900" indent="-342900">
              <a:buFont typeface="+mj-lt"/>
              <a:buAutoNum type="arabicPeriod"/>
            </a:pPr>
            <a:r>
              <a:rPr lang="tr-TR" sz="2800" dirty="0" smtClean="0">
                <a:solidFill>
                  <a:schemeClr val="tx2">
                    <a:lumMod val="75000"/>
                  </a:schemeClr>
                </a:solidFill>
              </a:rPr>
              <a:t>Tarım Meslek Liseleri</a:t>
            </a:r>
          </a:p>
          <a:p>
            <a:pPr marL="342900" indent="-342900">
              <a:buFont typeface="+mj-lt"/>
              <a:buAutoNum type="arabicPeriod"/>
            </a:pPr>
            <a:r>
              <a:rPr lang="tr-TR" sz="2800" dirty="0" smtClean="0">
                <a:solidFill>
                  <a:schemeClr val="tx2">
                    <a:lumMod val="75000"/>
                  </a:schemeClr>
                </a:solidFill>
              </a:rPr>
              <a:t>Anadolu Güzel Sanatlar Liseleri</a:t>
            </a:r>
          </a:p>
          <a:p>
            <a:pPr marL="342900" indent="-342900">
              <a:buFont typeface="+mj-lt"/>
              <a:buAutoNum type="arabicPeriod"/>
            </a:pPr>
            <a:r>
              <a:rPr lang="tr-TR" sz="2800" dirty="0" smtClean="0">
                <a:solidFill>
                  <a:schemeClr val="tx2">
                    <a:lumMod val="75000"/>
                  </a:schemeClr>
                </a:solidFill>
              </a:rPr>
              <a:t>Spor Liseleri</a:t>
            </a:r>
          </a:p>
          <a:p>
            <a:pPr marL="342900" indent="-342900">
              <a:buFont typeface="+mj-lt"/>
              <a:buAutoNum type="arabicPeriod"/>
            </a:pPr>
            <a:endParaRPr lang="tr-TR" sz="2800" dirty="0" smtClean="0">
              <a:solidFill>
                <a:schemeClr val="tx2">
                  <a:lumMod val="75000"/>
                </a:schemeClr>
              </a:solidFill>
            </a:endParaRPr>
          </a:p>
          <a:p>
            <a:endParaRPr lang="tr-TR" sz="2000" dirty="0">
              <a:solidFill>
                <a:schemeClr val="tx2">
                  <a:lumMod val="75000"/>
                </a:schemeClr>
              </a:solidFill>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2" y="5013176"/>
            <a:ext cx="1840540" cy="1800000"/>
          </a:xfrm>
          <a:prstGeom prst="ellipse">
            <a:avLst/>
          </a:prstGeom>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229200"/>
            <a:ext cx="2086926" cy="1570360"/>
          </a:xfrm>
          <a:prstGeom prst="ellipse">
            <a:avLst/>
          </a:prstGeom>
        </p:spPr>
      </p:pic>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5157335"/>
            <a:ext cx="2400000" cy="1800000"/>
          </a:xfrm>
          <a:prstGeom prst="ellipse">
            <a:avLst/>
          </a:prstGeom>
        </p:spPr>
      </p:pic>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6679" y="1318434"/>
            <a:ext cx="1831441" cy="1800000"/>
          </a:xfrm>
          <a:prstGeom prst="rect">
            <a:avLst/>
          </a:pr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72399" y="3119647"/>
            <a:ext cx="1800000" cy="1800000"/>
          </a:xfrm>
          <a:prstGeom prst="ellipse">
            <a:avLst/>
          </a:prstGeom>
        </p:spPr>
      </p:pic>
    </p:spTree>
    <p:extLst>
      <p:ext uri="{BB962C8B-B14F-4D97-AF65-F5344CB8AC3E}">
        <p14:creationId xmlns:p14="http://schemas.microsoft.com/office/powerpoint/2010/main" val="26137834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23728" y="-84876"/>
            <a:ext cx="5157566" cy="156966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a:t>
            </a:r>
          </a:p>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ANADOLU LİSELERİ</a:t>
            </a:r>
            <a:endParaRPr lang="tr-TR"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Metin kutusu 5"/>
          <p:cNvSpPr txBox="1"/>
          <p:nvPr/>
        </p:nvSpPr>
        <p:spPr>
          <a:xfrm>
            <a:off x="179512" y="1672470"/>
            <a:ext cx="6912768" cy="4621778"/>
          </a:xfrm>
          <a:prstGeom prst="rect">
            <a:avLst/>
          </a:prstGeom>
          <a:noFill/>
        </p:spPr>
        <p:txBody>
          <a:bodyPr wrap="square" rtlCol="0">
            <a:spAutoFit/>
          </a:bodyPr>
          <a:lstStyle/>
          <a:p>
            <a:pPr marL="342900" indent="-342900">
              <a:spcBef>
                <a:spcPts val="200"/>
              </a:spcBef>
              <a:spcAft>
                <a:spcPts val="200"/>
              </a:spcAft>
              <a:buFont typeface="Wingdings" pitchFamily="2" charset="2"/>
              <a:buChar char="q"/>
            </a:pPr>
            <a:r>
              <a:rPr lang="tr-TR" altLang="tr-TR" sz="2200" dirty="0" smtClean="0">
                <a:solidFill>
                  <a:schemeClr val="tx2">
                    <a:lumMod val="75000"/>
                  </a:schemeClr>
                </a:solidFill>
              </a:rPr>
              <a:t>Bu </a:t>
            </a:r>
            <a:r>
              <a:rPr lang="tr-TR" altLang="tr-TR" sz="2200" dirty="0">
                <a:solidFill>
                  <a:schemeClr val="tx2">
                    <a:lumMod val="75000"/>
                  </a:schemeClr>
                </a:solidFill>
              </a:rPr>
              <a:t>okullarda öğrencilere, orta öğretim düzeyinde ortak bir genel kültür kazandırmayı amaçlayan </a:t>
            </a:r>
            <a:r>
              <a:rPr lang="tr-TR" altLang="tr-TR" sz="2200" b="1" dirty="0">
                <a:solidFill>
                  <a:schemeClr val="tx2">
                    <a:lumMod val="75000"/>
                  </a:schemeClr>
                </a:solidFill>
              </a:rPr>
              <a:t>genel kültür dersleri ile birlikte endüstriyel teknik alanlarda mesleki formasyon verilmesini</a:t>
            </a:r>
            <a:r>
              <a:rPr lang="tr-TR" altLang="tr-TR" sz="2200" dirty="0">
                <a:solidFill>
                  <a:schemeClr val="tx2">
                    <a:lumMod val="75000"/>
                  </a:schemeClr>
                </a:solidFill>
              </a:rPr>
              <a:t> ve en az bir yabancı dil öğretilmesini amaçlayan, öğrencileri hem hayata, hem de yüksek öğrenime hazırlayan, programlar </a:t>
            </a:r>
            <a:r>
              <a:rPr lang="tr-TR" altLang="tr-TR" sz="2200" dirty="0" smtClean="0">
                <a:solidFill>
                  <a:schemeClr val="tx2">
                    <a:lumMod val="75000"/>
                  </a:schemeClr>
                </a:solidFill>
              </a:rPr>
              <a:t>uygulanmaktadır.</a:t>
            </a:r>
          </a:p>
          <a:p>
            <a:pPr marL="342900" indent="-342900">
              <a:spcBef>
                <a:spcPts val="200"/>
              </a:spcBef>
              <a:spcAft>
                <a:spcPts val="200"/>
              </a:spcAft>
              <a:buFont typeface="Wingdings" pitchFamily="2" charset="2"/>
              <a:buChar char="q"/>
            </a:pPr>
            <a:r>
              <a:rPr lang="tr-TR" altLang="tr-TR" sz="2200" dirty="0" smtClean="0">
                <a:solidFill>
                  <a:schemeClr val="tx2">
                    <a:lumMod val="75000"/>
                  </a:schemeClr>
                </a:solidFill>
              </a:rPr>
              <a:t>Anadolu teknik meslek liselerinin öğretim süresi 4 yıldır. </a:t>
            </a:r>
            <a:endParaRPr lang="tr-TR" altLang="tr-TR" sz="2200" dirty="0">
              <a:solidFill>
                <a:schemeClr val="tx2">
                  <a:lumMod val="75000"/>
                </a:schemeClr>
              </a:solidFill>
            </a:endParaRPr>
          </a:p>
          <a:p>
            <a:pPr marL="342900" indent="-342900" algn="just">
              <a:spcBef>
                <a:spcPts val="200"/>
              </a:spcBef>
              <a:spcAft>
                <a:spcPts val="200"/>
              </a:spcAft>
              <a:buFont typeface="Wingdings" pitchFamily="2" charset="2"/>
              <a:buChar char="q"/>
            </a:pPr>
            <a:r>
              <a:rPr lang="tr-TR" altLang="tr-TR" sz="2200" dirty="0">
                <a:solidFill>
                  <a:schemeClr val="tx2">
                    <a:lumMod val="75000"/>
                  </a:schemeClr>
                </a:solidFill>
              </a:rPr>
              <a:t>Bu okulu </a:t>
            </a:r>
            <a:r>
              <a:rPr lang="tr-TR" altLang="tr-TR" sz="2200" dirty="0" smtClean="0">
                <a:solidFill>
                  <a:schemeClr val="tx2">
                    <a:lumMod val="75000"/>
                  </a:schemeClr>
                </a:solidFill>
              </a:rPr>
              <a:t>bitiren öğrencilere </a:t>
            </a:r>
            <a:r>
              <a:rPr lang="tr-TR" altLang="tr-TR" sz="2200" dirty="0">
                <a:solidFill>
                  <a:schemeClr val="tx2">
                    <a:lumMod val="75000"/>
                  </a:schemeClr>
                </a:solidFill>
              </a:rPr>
              <a:t>ustalık belgesinin yetki ve sorumluluklarına sahip İŞ YERİ AÇMA BELGESİ verilir, ayrıca TEKNİSYEN unvanı ile istihdam </a:t>
            </a:r>
            <a:r>
              <a:rPr lang="tr-TR" altLang="tr-TR" sz="2200" dirty="0" smtClean="0">
                <a:solidFill>
                  <a:schemeClr val="tx2">
                    <a:lumMod val="75000"/>
                  </a:schemeClr>
                </a:solidFill>
              </a:rPr>
              <a:t>edilirler.</a:t>
            </a:r>
            <a:endParaRPr lang="tr-TR" altLang="tr-TR" sz="2200" dirty="0">
              <a:solidFill>
                <a:schemeClr val="tx2">
                  <a:lumMod val="75000"/>
                </a:schemeClr>
              </a:solidFill>
            </a:endParaRPr>
          </a:p>
          <a:p>
            <a:endParaRPr lang="tr-TR" sz="2200" dirty="0" smtClean="0">
              <a:solidFill>
                <a:schemeClr val="tx2">
                  <a:lumMod val="75000"/>
                </a:schemeClr>
              </a:solidFill>
            </a:endParaRPr>
          </a:p>
          <a:p>
            <a:endParaRPr lang="tr-TR" sz="2200" dirty="0">
              <a:solidFill>
                <a:schemeClr val="tx2">
                  <a:lumMod val="75000"/>
                </a:schemeClr>
              </a:solidFill>
            </a:endParaRPr>
          </a:p>
        </p:txBody>
      </p:sp>
      <p:sp>
        <p:nvSpPr>
          <p:cNvPr id="2" name="Dikdörtgen 1"/>
          <p:cNvSpPr/>
          <p:nvPr/>
        </p:nvSpPr>
        <p:spPr>
          <a:xfrm>
            <a:off x="2555776" y="1340768"/>
            <a:ext cx="3903761" cy="369332"/>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r>
              <a:rPr lang="tr-TR" altLang="tr-TR"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ANADOLU TEKNİK VE MESLEK LİSELERİ </a:t>
            </a:r>
            <a:endParaRPr lang="tr-T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1556992"/>
            <a:ext cx="2195736" cy="1800000"/>
          </a:xfrm>
          <a:prstGeom prst="rect">
            <a:avLst/>
          </a:prstGeom>
          <a:effectLst>
            <a:softEdge rad="63500"/>
          </a:effectLst>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3285184"/>
            <a:ext cx="2123728" cy="1800000"/>
          </a:xfrm>
          <a:prstGeom prst="rect">
            <a:avLst/>
          </a:prstGeom>
          <a:effectLst>
            <a:softEdge rad="63500"/>
          </a:effectLst>
        </p:spPr>
      </p:pic>
      <p:pic>
        <p:nvPicPr>
          <p:cNvPr id="8" name="Resim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092280" y="5085184"/>
            <a:ext cx="1944216" cy="1728192"/>
          </a:xfrm>
          <a:prstGeom prst="rect">
            <a:avLst/>
          </a:prstGeom>
        </p:spPr>
      </p:pic>
    </p:spTree>
    <p:extLst>
      <p:ext uri="{BB962C8B-B14F-4D97-AF65-F5344CB8AC3E}">
        <p14:creationId xmlns:p14="http://schemas.microsoft.com/office/powerpoint/2010/main" val="8069621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395536" y="188640"/>
            <a:ext cx="8568952" cy="6480720"/>
          </a:xfrm>
        </p:spPr>
        <p:txBody>
          <a:bodyPr>
            <a:normAutofit/>
          </a:bodyPr>
          <a:lstStyle/>
          <a:p>
            <a:r>
              <a:rPr lang="tr-TR" b="1" u="sng" dirty="0" smtClean="0"/>
              <a:t>Mezunların sınavsız geçiş hakkı kalktı.</a:t>
            </a:r>
          </a:p>
          <a:p>
            <a:endParaRPr lang="tr-TR" b="1" u="sng" dirty="0" smtClean="0"/>
          </a:p>
          <a:p>
            <a:r>
              <a:rPr lang="tr-TR" dirty="0" smtClean="0"/>
              <a:t>9 Aralık 2016 tarihli 6764 sayılı Kanun ile bir mesleğe yönelik program uygulayan liselerin mezunlarının yükseköğretim ön lisans programlarına yerleştirmelerinde sınavsız geçiş uygulaması kaldırılmış olup, </a:t>
            </a:r>
            <a:r>
              <a:rPr lang="tr-TR" b="1" u="sng" dirty="0" smtClean="0">
                <a:solidFill>
                  <a:srgbClr val="FF0000"/>
                </a:solidFill>
              </a:rPr>
              <a:t>bir mesleğe yönelik program uygulayan liselerin mezunlarının aynı alanda ön lisans programlarına yerleşmelerinde, merkezi sınavlardan almış oldukları puanlara ilave edilecek ortaöğretim başarı puanına eklenecek katsayı Yükseköğretim Kurulu tarafından 0,06 olarak belirlenmiştir.</a:t>
            </a:r>
          </a:p>
          <a:p>
            <a:r>
              <a:rPr lang="tr-TR" dirty="0" smtClean="0"/>
              <a:t> </a:t>
            </a:r>
          </a:p>
          <a:p>
            <a:endParaRPr lang="tr-TR" b="1" u="sng"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5373216"/>
            <a:ext cx="7239000" cy="1143000"/>
          </a:xfrm>
        </p:spPr>
        <p:txBody>
          <a:bodyPr/>
          <a:lstStyle/>
          <a:p>
            <a:endParaRPr lang="tr-TR" dirty="0"/>
          </a:p>
        </p:txBody>
      </p:sp>
      <p:sp>
        <p:nvSpPr>
          <p:cNvPr id="3" name="İçerik Yer Tutucusu 2"/>
          <p:cNvSpPr>
            <a:spLocks noGrp="1"/>
          </p:cNvSpPr>
          <p:nvPr>
            <p:ph idx="1"/>
          </p:nvPr>
        </p:nvSpPr>
        <p:spPr/>
        <p:txBody>
          <a:bodyPr>
            <a:normAutofit/>
          </a:bodyPr>
          <a:lstStyle/>
          <a:p>
            <a:r>
              <a:rPr lang="tr-TR" sz="5400" dirty="0" smtClean="0">
                <a:hlinkClick r:id="rId2" action="ppaction://hlinkfile"/>
              </a:rPr>
              <a:t>İLİMİZDE YEREL YERLEŞTİRME İLE ÖĞRENCİ ALAN MESLEKİ VE TEKNİK ANADOLU LİSELERİ</a:t>
            </a:r>
            <a:endParaRPr lang="tr-TR" sz="5400" dirty="0"/>
          </a:p>
        </p:txBody>
      </p:sp>
    </p:spTree>
    <p:extLst>
      <p:ext uri="{BB962C8B-B14F-4D97-AF65-F5344CB8AC3E}">
        <p14:creationId xmlns:p14="http://schemas.microsoft.com/office/powerpoint/2010/main" val="337408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188640"/>
            <a:ext cx="7239000" cy="1143000"/>
          </a:xfrm>
        </p:spPr>
        <p:txBody>
          <a:bodyPr/>
          <a:lstStyle/>
          <a:p>
            <a:r>
              <a:rPr lang="tr-TR" sz="4000"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Liselere Öğrenci Yerleştirilme İşlemleri Nasıl Yapılmaktadır? </a:t>
            </a:r>
            <a:endParaRPr lang="tr-TR" sz="400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İçerik Yer Tutucusu 2"/>
          <p:cNvSpPr>
            <a:spLocks noGrp="1"/>
          </p:cNvSpPr>
          <p:nvPr>
            <p:ph idx="1"/>
          </p:nvPr>
        </p:nvSpPr>
        <p:spPr>
          <a:xfrm>
            <a:off x="827584" y="1556792"/>
            <a:ext cx="8064896" cy="4419600"/>
          </a:xfrm>
        </p:spPr>
        <p:txBody>
          <a:bodyPr/>
          <a:lstStyle/>
          <a:p>
            <a:pPr marL="0" indent="0">
              <a:buNone/>
            </a:pPr>
            <a:r>
              <a:rPr lang="tr-TR" dirty="0" smtClean="0"/>
              <a:t>2023-2024 </a:t>
            </a:r>
            <a:r>
              <a:rPr lang="tr-TR" dirty="0"/>
              <a:t>eğitim-öğretim yılında Fen Liseleri, Sosyal Bilimler Liseleri, Özel Program ve Proje Uygulayan Ortaöğretim Kurumları, bazı Anadolu Liseleri, bazı Mesleki ve Teknik Anadolu Liselerine merkezi yerleştirmeyle öğrenci alınmıştır. Diğer liselere ise sınavsız ya da yetenek sınavıyla öğrenci yerleştirme işlemleri yapılmıştır. </a:t>
            </a:r>
          </a:p>
        </p:txBody>
      </p:sp>
    </p:spTree>
    <p:extLst>
      <p:ext uri="{BB962C8B-B14F-4D97-AF65-F5344CB8AC3E}">
        <p14:creationId xmlns:p14="http://schemas.microsoft.com/office/powerpoint/2010/main" val="17839156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0"/>
            <a:ext cx="8964488" cy="404664"/>
          </a:xfrm>
        </p:spPr>
        <p:style>
          <a:lnRef idx="0">
            <a:schemeClr val="accent2"/>
          </a:lnRef>
          <a:fillRef idx="3">
            <a:schemeClr val="accent2"/>
          </a:fillRef>
          <a:effectRef idx="3">
            <a:schemeClr val="accent2"/>
          </a:effectRef>
          <a:fontRef idx="minor">
            <a:schemeClr val="lt1"/>
          </a:fontRef>
        </p:style>
        <p:txBody>
          <a:bodyPr/>
          <a:lstStyle/>
          <a:p>
            <a:pPr algn="ctr"/>
            <a:r>
              <a:rPr lang="tr-TR" sz="2400" b="0" dirty="0" smtClean="0">
                <a:effectLst/>
              </a:rPr>
              <a:t>Afyonkarahisar Şehit Yunus Çiçek </a:t>
            </a:r>
            <a:r>
              <a:rPr lang="tr-TR" sz="2400" b="0" dirty="0">
                <a:effectLst/>
              </a:rPr>
              <a:t>Mesleki ve Teknik Anadolu Lisesi</a:t>
            </a:r>
            <a:endParaRPr lang="tr-TR" sz="2400"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3598282625"/>
              </p:ext>
            </p:extLst>
          </p:nvPr>
        </p:nvGraphicFramePr>
        <p:xfrm>
          <a:off x="251520" y="404665"/>
          <a:ext cx="8892480" cy="6306777"/>
        </p:xfrm>
        <a:graphic>
          <a:graphicData uri="http://schemas.openxmlformats.org/drawingml/2006/table">
            <a:tbl>
              <a:tblPr firstRow="1" bandRow="1">
                <a:tableStyleId>{21E4AEA4-8DFA-4A89-87EB-49C32662AFE0}</a:tableStyleId>
              </a:tblPr>
              <a:tblGrid>
                <a:gridCol w="1778496"/>
                <a:gridCol w="1778496"/>
                <a:gridCol w="2203648"/>
                <a:gridCol w="1353344"/>
                <a:gridCol w="1778496"/>
              </a:tblGrid>
              <a:tr h="432047">
                <a:tc>
                  <a:txBody>
                    <a:bodyPr/>
                    <a:lstStyle/>
                    <a:p>
                      <a:pPr algn="ctr"/>
                      <a:r>
                        <a:rPr lang="tr-TR" sz="1050" dirty="0" smtClean="0"/>
                        <a:t>PROGRAM</a:t>
                      </a:r>
                      <a:r>
                        <a:rPr lang="tr-TR" sz="1050" baseline="0" dirty="0" smtClean="0"/>
                        <a:t> TÜRÜ</a:t>
                      </a:r>
                      <a:endParaRPr lang="tr-TR" sz="1050" dirty="0"/>
                    </a:p>
                  </a:txBody>
                  <a:tcPr anchor="ctr"/>
                </a:tc>
                <a:tc>
                  <a:txBody>
                    <a:bodyPr/>
                    <a:lstStyle/>
                    <a:p>
                      <a:r>
                        <a:rPr lang="tr-TR" sz="1050" dirty="0" smtClean="0"/>
                        <a:t>ALAN</a:t>
                      </a:r>
                      <a:endParaRPr lang="tr-TR" sz="1050" dirty="0"/>
                    </a:p>
                  </a:txBody>
                  <a:tcPr anchor="ctr"/>
                </a:tc>
                <a:tc>
                  <a:txBody>
                    <a:bodyPr/>
                    <a:lstStyle/>
                    <a:p>
                      <a:r>
                        <a:rPr lang="tr-TR" sz="1050" dirty="0" smtClean="0"/>
                        <a:t>DAL</a:t>
                      </a:r>
                      <a:endParaRPr lang="tr-TR" sz="1050" dirty="0"/>
                    </a:p>
                  </a:txBody>
                  <a:tcPr anchor="ctr"/>
                </a:tc>
                <a:tc>
                  <a:txBody>
                    <a:bodyPr/>
                    <a:lstStyle/>
                    <a:p>
                      <a:pPr algn="ctr"/>
                      <a:r>
                        <a:rPr lang="tr-TR" sz="1050" dirty="0" smtClean="0"/>
                        <a:t>ÖĞRETİM ŞEKLİ</a:t>
                      </a:r>
                      <a:endParaRPr lang="tr-TR" sz="1050" dirty="0"/>
                    </a:p>
                  </a:txBody>
                  <a:tcPr anchor="ctr"/>
                </a:tc>
                <a:tc>
                  <a:txBody>
                    <a:bodyPr/>
                    <a:lstStyle/>
                    <a:p>
                      <a:pPr algn="ctr"/>
                      <a:r>
                        <a:rPr lang="tr-TR" sz="1200" b="1" dirty="0" smtClean="0"/>
                        <a:t>2023</a:t>
                      </a:r>
                      <a:r>
                        <a:rPr lang="tr-TR" sz="1200" b="1" baseline="0" dirty="0" smtClean="0"/>
                        <a:t> </a:t>
                      </a:r>
                      <a:r>
                        <a:rPr lang="tr-TR" sz="1200" b="1" dirty="0" smtClean="0"/>
                        <a:t>OBP</a:t>
                      </a:r>
                      <a:endParaRPr lang="tr-TR" sz="1200" b="1" dirty="0"/>
                    </a:p>
                  </a:txBody>
                  <a:tcPr anchor="ctr"/>
                </a:tc>
              </a:tr>
              <a:tr h="602220">
                <a:tc rowSpan="13">
                  <a:txBody>
                    <a:bodyPr/>
                    <a:lstStyle/>
                    <a:p>
                      <a:pPr algn="ctr"/>
                      <a:r>
                        <a:rPr lang="tr-TR" sz="1200" dirty="0" smtClean="0"/>
                        <a:t>ANADOLU MESLEK PROGRAMI</a:t>
                      </a:r>
                      <a:endParaRPr lang="tr-TR" sz="1200" dirty="0"/>
                    </a:p>
                  </a:txBody>
                  <a:tcPr anchor="ctr"/>
                </a:tc>
                <a:tc rowSpan="2">
                  <a:txBody>
                    <a:bodyPr/>
                    <a:lstStyle/>
                    <a:p>
                      <a:r>
                        <a:rPr lang="tr-TR" sz="1400" b="1" i="0" kern="1200" dirty="0" smtClean="0">
                          <a:solidFill>
                            <a:schemeClr val="dk1"/>
                          </a:solidFill>
                          <a:effectLst/>
                          <a:latin typeface="+mn-lt"/>
                          <a:ea typeface="+mn-ea"/>
                          <a:cs typeface="+mn-cs"/>
                        </a:rPr>
                        <a:t>ELEKTRİK- ELEKTRONİK TEKNOLOJİSİ</a:t>
                      </a:r>
                      <a:endParaRPr lang="tr-TR" sz="1400" b="1" dirty="0"/>
                    </a:p>
                  </a:txBody>
                  <a:tcPr anchor="ctr"/>
                </a:tc>
                <a:tc>
                  <a:txBody>
                    <a:bodyPr/>
                    <a:lstStyle/>
                    <a:p>
                      <a:r>
                        <a:rPr lang="tr-TR" sz="1100" b="0" i="0" kern="1200" dirty="0" smtClean="0">
                          <a:solidFill>
                            <a:schemeClr val="dk1"/>
                          </a:solidFill>
                          <a:latin typeface="+mn-lt"/>
                          <a:ea typeface="+mn-ea"/>
                          <a:cs typeface="+mn-cs"/>
                        </a:rPr>
                        <a:t>Elektrik Tesisatları ve Dağıtımı</a:t>
                      </a:r>
                      <a:endParaRPr lang="tr-TR" sz="1100" dirty="0"/>
                    </a:p>
                  </a:txBody>
                  <a:tcPr anchor="ctr"/>
                </a:tc>
                <a:tc rowSpan="13">
                  <a:txBody>
                    <a:bodyPr/>
                    <a:lstStyle/>
                    <a:p>
                      <a:pPr algn="ctr"/>
                      <a:r>
                        <a:rPr lang="tr-TR" sz="1200" dirty="0" smtClean="0"/>
                        <a:t>KARMA</a:t>
                      </a:r>
                      <a:endParaRPr lang="tr-TR" sz="1200" dirty="0"/>
                    </a:p>
                  </a:txBody>
                  <a:tcPr anchor="ctr"/>
                </a:tc>
                <a:tc rowSpan="13">
                  <a:txBody>
                    <a:bodyPr/>
                    <a:lstStyle/>
                    <a:p>
                      <a:pPr algn="ctr"/>
                      <a:r>
                        <a:rPr lang="tr-TR" sz="1800" b="1" i="0" kern="1200" dirty="0" smtClean="0">
                          <a:solidFill>
                            <a:schemeClr val="dk1"/>
                          </a:solidFill>
                          <a:effectLst/>
                          <a:latin typeface="+mn-lt"/>
                          <a:ea typeface="+mn-ea"/>
                          <a:cs typeface="+mn-cs"/>
                        </a:rPr>
                        <a:t>54,03</a:t>
                      </a:r>
                      <a:endParaRPr lang="tr-TR" sz="1800" b="1" dirty="0"/>
                    </a:p>
                  </a:txBody>
                  <a:tcPr anchor="ctr"/>
                </a:tc>
              </a:tr>
              <a:tr h="634233">
                <a:tc vMerge="1">
                  <a:txBody>
                    <a:bodyPr/>
                    <a:lstStyle/>
                    <a:p>
                      <a:endParaRPr lang="tr-TR"/>
                    </a:p>
                  </a:txBody>
                  <a:tcPr/>
                </a:tc>
                <a:tc vMerge="1">
                  <a:txBody>
                    <a:bodyPr/>
                    <a:lstStyle/>
                    <a:p>
                      <a:endParaRPr lang="tr-TR"/>
                    </a:p>
                  </a:txBody>
                  <a:tcPr/>
                </a:tc>
                <a:tc>
                  <a:txBody>
                    <a:bodyPr/>
                    <a:lstStyle/>
                    <a:p>
                      <a:r>
                        <a:rPr lang="tr-TR" sz="1100" b="0" i="0" kern="1200" dirty="0" smtClean="0">
                          <a:solidFill>
                            <a:schemeClr val="dk1"/>
                          </a:solidFill>
                          <a:effectLst/>
                          <a:latin typeface="+mn-lt"/>
                          <a:ea typeface="+mn-ea"/>
                          <a:cs typeface="+mn-cs"/>
                        </a:rPr>
                        <a:t>Endüstriyel Bakım Onarım</a:t>
                      </a:r>
                      <a:endParaRPr lang="tr-TR" sz="1100" dirty="0"/>
                    </a:p>
                  </a:txBody>
                  <a:tcPr anchor="ctr"/>
                </a:tc>
                <a:tc vMerge="1">
                  <a:txBody>
                    <a:bodyPr/>
                    <a:lstStyle/>
                    <a:p>
                      <a:endParaRPr lang="tr-TR"/>
                    </a:p>
                  </a:txBody>
                  <a:tcPr/>
                </a:tc>
                <a:tc vMerge="1">
                  <a:txBody>
                    <a:bodyPr/>
                    <a:lstStyle/>
                    <a:p>
                      <a:endParaRPr lang="tr-TR"/>
                    </a:p>
                  </a:txBody>
                  <a:tcPr/>
                </a:tc>
              </a:tr>
              <a:tr h="335608">
                <a:tc vMerge="1">
                  <a:txBody>
                    <a:bodyPr/>
                    <a:lstStyle/>
                    <a:p>
                      <a:endParaRPr lang="tr-TR"/>
                    </a:p>
                  </a:txBody>
                  <a:tcPr/>
                </a:tc>
                <a:tc rowSpan="4">
                  <a:txBody>
                    <a:bodyPr/>
                    <a:lstStyle/>
                    <a:p>
                      <a:r>
                        <a:rPr lang="tr-TR" sz="1400" b="1" i="0" kern="1200" dirty="0" smtClean="0">
                          <a:solidFill>
                            <a:schemeClr val="dk1"/>
                          </a:solidFill>
                          <a:effectLst/>
                          <a:latin typeface="+mn-lt"/>
                          <a:ea typeface="+mn-ea"/>
                          <a:cs typeface="+mn-cs"/>
                        </a:rPr>
                        <a:t>MAKİNE TEKNOLOJİSİ</a:t>
                      </a:r>
                      <a:endParaRPr lang="tr-TR" sz="1400" b="1" dirty="0"/>
                    </a:p>
                  </a:txBody>
                  <a:tcPr anchor="ctr"/>
                </a:tc>
                <a:tc>
                  <a:txBody>
                    <a:bodyPr/>
                    <a:lstStyle/>
                    <a:p>
                      <a:r>
                        <a:rPr lang="tr-TR" sz="1100" b="0" i="0" kern="1200" dirty="0" smtClean="0">
                          <a:solidFill>
                            <a:schemeClr val="dk1"/>
                          </a:solidFill>
                          <a:effectLst/>
                          <a:latin typeface="+mn-lt"/>
                          <a:ea typeface="+mn-ea"/>
                          <a:cs typeface="+mn-cs"/>
                        </a:rPr>
                        <a:t>Bilgisayarlı Makine İmalatı</a:t>
                      </a:r>
                      <a:endParaRPr lang="tr-TR" sz="1100" dirty="0"/>
                    </a:p>
                  </a:txBody>
                  <a:tcPr anchor="ctr"/>
                </a:tc>
                <a:tc vMerge="1">
                  <a:txBody>
                    <a:bodyPr/>
                    <a:lstStyle/>
                    <a:p>
                      <a:endParaRPr lang="tr-TR"/>
                    </a:p>
                  </a:txBody>
                  <a:tcPr/>
                </a:tc>
                <a:tc vMerge="1">
                  <a:txBody>
                    <a:bodyPr/>
                    <a:lstStyle/>
                    <a:p>
                      <a:endParaRPr lang="tr-TR"/>
                    </a:p>
                  </a:txBody>
                  <a:tcPr/>
                </a:tc>
              </a:tr>
              <a:tr h="335608">
                <a:tc vMerge="1">
                  <a:txBody>
                    <a:bodyPr/>
                    <a:lstStyle/>
                    <a:p>
                      <a:endParaRPr lang="tr-TR"/>
                    </a:p>
                  </a:txBody>
                  <a:tcPr/>
                </a:tc>
                <a:tc vMerge="1">
                  <a:txBody>
                    <a:bodyPr/>
                    <a:lstStyle/>
                    <a:p>
                      <a:endParaRPr lang="tr-TR"/>
                    </a:p>
                  </a:txBody>
                  <a:tcPr/>
                </a:tc>
                <a:tc>
                  <a:txBody>
                    <a:bodyPr/>
                    <a:lstStyle/>
                    <a:p>
                      <a:r>
                        <a:rPr lang="tr-TR" sz="1100" b="0" i="0" kern="1200" dirty="0" smtClean="0">
                          <a:solidFill>
                            <a:schemeClr val="dk1"/>
                          </a:solidFill>
                          <a:effectLst/>
                          <a:latin typeface="+mn-lt"/>
                          <a:ea typeface="+mn-ea"/>
                          <a:cs typeface="+mn-cs"/>
                        </a:rPr>
                        <a:t>Makine Bakım Onarım</a:t>
                      </a:r>
                      <a:endParaRPr lang="tr-TR" sz="1100" dirty="0"/>
                    </a:p>
                  </a:txBody>
                  <a:tcPr anchor="ctr"/>
                </a:tc>
                <a:tc vMerge="1">
                  <a:txBody>
                    <a:bodyPr/>
                    <a:lstStyle/>
                    <a:p>
                      <a:endParaRPr lang="tr-TR"/>
                    </a:p>
                  </a:txBody>
                  <a:tcPr/>
                </a:tc>
                <a:tc vMerge="1">
                  <a:txBody>
                    <a:bodyPr/>
                    <a:lstStyle/>
                    <a:p>
                      <a:endParaRPr lang="tr-TR"/>
                    </a:p>
                  </a:txBody>
                  <a:tcPr/>
                </a:tc>
              </a:tr>
              <a:tr h="456633">
                <a:tc vMerge="1">
                  <a:txBody>
                    <a:bodyPr/>
                    <a:lstStyle/>
                    <a:p>
                      <a:endParaRPr lang="tr-TR"/>
                    </a:p>
                  </a:txBody>
                  <a:tcPr/>
                </a:tc>
                <a:tc vMerge="1">
                  <a:txBody>
                    <a:bodyPr/>
                    <a:lstStyle/>
                    <a:p>
                      <a:endParaRPr lang="tr-TR"/>
                    </a:p>
                  </a:txBody>
                  <a:tcPr/>
                </a:tc>
                <a:tc>
                  <a:txBody>
                    <a:bodyPr/>
                    <a:lstStyle/>
                    <a:p>
                      <a:r>
                        <a:rPr lang="tr-TR" sz="1100" b="0" i="0" kern="1200" dirty="0" smtClean="0">
                          <a:solidFill>
                            <a:schemeClr val="dk1"/>
                          </a:solidFill>
                          <a:effectLst/>
                          <a:latin typeface="+mn-lt"/>
                          <a:ea typeface="+mn-ea"/>
                          <a:cs typeface="+mn-cs"/>
                        </a:rPr>
                        <a:t>Bilgisayar Destekli Makine Ressamlığı</a:t>
                      </a:r>
                      <a:endParaRPr lang="tr-TR" sz="1100" dirty="0"/>
                    </a:p>
                  </a:txBody>
                  <a:tcPr anchor="ctr"/>
                </a:tc>
                <a:tc vMerge="1">
                  <a:txBody>
                    <a:bodyPr/>
                    <a:lstStyle/>
                    <a:p>
                      <a:endParaRPr lang="tr-TR"/>
                    </a:p>
                  </a:txBody>
                  <a:tcPr/>
                </a:tc>
                <a:tc vMerge="1">
                  <a:txBody>
                    <a:bodyPr/>
                    <a:lstStyle/>
                    <a:p>
                      <a:endParaRPr lang="tr-TR"/>
                    </a:p>
                  </a:txBody>
                  <a:tcPr/>
                </a:tc>
              </a:tr>
              <a:tr h="335608">
                <a:tc vMerge="1">
                  <a:txBody>
                    <a:bodyPr/>
                    <a:lstStyle/>
                    <a:p>
                      <a:endParaRPr lang="tr-TR"/>
                    </a:p>
                  </a:txBody>
                  <a:tcPr/>
                </a:tc>
                <a:tc vMerge="1">
                  <a:txBody>
                    <a:bodyPr/>
                    <a:lstStyle/>
                    <a:p>
                      <a:endParaRPr lang="tr-TR"/>
                    </a:p>
                  </a:txBody>
                  <a:tcPr/>
                </a:tc>
                <a:tc>
                  <a:txBody>
                    <a:bodyPr/>
                    <a:lstStyle/>
                    <a:p>
                      <a:r>
                        <a:rPr lang="tr-TR" sz="1100" b="0" i="0" kern="1200" dirty="0" smtClean="0">
                          <a:solidFill>
                            <a:schemeClr val="dk1"/>
                          </a:solidFill>
                          <a:latin typeface="+mn-lt"/>
                          <a:ea typeface="+mn-ea"/>
                          <a:cs typeface="+mn-cs"/>
                        </a:rPr>
                        <a:t>Endüstriyel Ürünler Tasarımı</a:t>
                      </a:r>
                      <a:endParaRPr lang="tr-TR" sz="1100" dirty="0"/>
                    </a:p>
                  </a:txBody>
                  <a:tcPr anchor="ctr"/>
                </a:tc>
                <a:tc vMerge="1">
                  <a:txBody>
                    <a:bodyPr/>
                    <a:lstStyle/>
                    <a:p>
                      <a:endParaRPr lang="tr-TR"/>
                    </a:p>
                  </a:txBody>
                  <a:tcPr/>
                </a:tc>
                <a:tc vMerge="1">
                  <a:txBody>
                    <a:bodyPr/>
                    <a:lstStyle/>
                    <a:p>
                      <a:endParaRPr lang="tr-TR"/>
                    </a:p>
                  </a:txBody>
                  <a:tcPr/>
                </a:tc>
              </a:tr>
              <a:tr h="925764">
                <a:tc vMerge="1">
                  <a:txBody>
                    <a:bodyPr/>
                    <a:lstStyle/>
                    <a:p>
                      <a:endParaRPr lang="tr-TR"/>
                    </a:p>
                  </a:txBody>
                  <a:tcPr/>
                </a:tc>
                <a:tc>
                  <a:txBody>
                    <a:bodyPr/>
                    <a:lstStyle/>
                    <a:p>
                      <a:r>
                        <a:rPr lang="tr-TR" sz="1400" b="1" i="0" kern="1200" dirty="0" smtClean="0">
                          <a:solidFill>
                            <a:schemeClr val="dk1"/>
                          </a:solidFill>
                          <a:effectLst/>
                          <a:latin typeface="+mn-lt"/>
                          <a:ea typeface="+mn-ea"/>
                          <a:cs typeface="+mn-cs"/>
                        </a:rPr>
                        <a:t>BİLİŞİM TEKNOLOJİLERİ</a:t>
                      </a:r>
                      <a:endParaRPr lang="tr-TR" sz="1400" b="1" dirty="0"/>
                    </a:p>
                  </a:txBody>
                  <a:tcPr anchor="ctr"/>
                </a:tc>
                <a:tc>
                  <a:txBody>
                    <a:bodyPr/>
                    <a:lstStyle/>
                    <a:p>
                      <a:r>
                        <a:rPr lang="tr-TR" sz="1100" dirty="0" smtClean="0"/>
                        <a:t>Yazılım Geliştirme</a:t>
                      </a:r>
                      <a:endParaRPr lang="tr-TR" sz="1100" dirty="0"/>
                    </a:p>
                  </a:txBody>
                  <a:tcPr anchor="ctr"/>
                </a:tc>
                <a:tc vMerge="1">
                  <a:txBody>
                    <a:bodyPr/>
                    <a:lstStyle/>
                    <a:p>
                      <a:endParaRPr lang="tr-TR"/>
                    </a:p>
                  </a:txBody>
                  <a:tcPr/>
                </a:tc>
                <a:tc vMerge="1">
                  <a:txBody>
                    <a:bodyPr/>
                    <a:lstStyle/>
                    <a:p>
                      <a:endParaRPr lang="tr-TR"/>
                    </a:p>
                  </a:txBody>
                  <a:tcPr/>
                </a:tc>
              </a:tr>
              <a:tr h="289547">
                <a:tc vMerge="1">
                  <a:txBody>
                    <a:bodyPr/>
                    <a:lstStyle/>
                    <a:p>
                      <a:endParaRPr lang="tr-TR"/>
                    </a:p>
                  </a:txBody>
                  <a:tcPr/>
                </a:tc>
                <a:tc rowSpan="3">
                  <a:txBody>
                    <a:bodyPr/>
                    <a:lstStyle/>
                    <a:p>
                      <a:r>
                        <a:rPr lang="tr-TR" sz="1400" b="1" i="0" kern="1200" dirty="0" smtClean="0">
                          <a:solidFill>
                            <a:schemeClr val="dk1"/>
                          </a:solidFill>
                          <a:effectLst/>
                          <a:latin typeface="+mn-lt"/>
                          <a:ea typeface="+mn-ea"/>
                          <a:cs typeface="+mn-cs"/>
                        </a:rPr>
                        <a:t>MOTORLU ARAÇLAR TEKNOLOJİSİ</a:t>
                      </a:r>
                      <a:endParaRPr lang="tr-TR" sz="1400" b="1" dirty="0"/>
                    </a:p>
                  </a:txBody>
                  <a:tcPr anchor="ctr"/>
                </a:tc>
                <a:tc>
                  <a:txBody>
                    <a:bodyPr/>
                    <a:lstStyle/>
                    <a:p>
                      <a:r>
                        <a:rPr lang="tr-TR" sz="1100" b="0" i="0" kern="1200" dirty="0" smtClean="0">
                          <a:solidFill>
                            <a:schemeClr val="dk1"/>
                          </a:solidFill>
                          <a:effectLst/>
                          <a:latin typeface="+mn-lt"/>
                          <a:ea typeface="+mn-ea"/>
                          <a:cs typeface="+mn-cs"/>
                        </a:rPr>
                        <a:t>İş Makineleri</a:t>
                      </a:r>
                      <a:endParaRPr lang="tr-TR" sz="1100" dirty="0"/>
                    </a:p>
                  </a:txBody>
                  <a:tcPr anchor="ctr"/>
                </a:tc>
                <a:tc vMerge="1">
                  <a:txBody>
                    <a:bodyPr/>
                    <a:lstStyle/>
                    <a:p>
                      <a:endParaRPr lang="tr-TR"/>
                    </a:p>
                  </a:txBody>
                  <a:tcPr/>
                </a:tc>
                <a:tc vMerge="1">
                  <a:txBody>
                    <a:bodyPr/>
                    <a:lstStyle/>
                    <a:p>
                      <a:endParaRPr lang="tr-TR"/>
                    </a:p>
                  </a:txBody>
                  <a:tcPr/>
                </a:tc>
              </a:tr>
              <a:tr h="289547">
                <a:tc vMerge="1">
                  <a:txBody>
                    <a:bodyPr/>
                    <a:lstStyle/>
                    <a:p>
                      <a:endParaRPr lang="tr-TR"/>
                    </a:p>
                  </a:txBody>
                  <a:tcPr/>
                </a:tc>
                <a:tc vMerge="1">
                  <a:txBody>
                    <a:bodyPr/>
                    <a:lstStyle/>
                    <a:p>
                      <a:endParaRPr lang="tr-T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b="0" i="0" kern="1200" dirty="0" smtClean="0">
                          <a:solidFill>
                            <a:schemeClr val="dk1"/>
                          </a:solidFill>
                          <a:effectLst/>
                          <a:latin typeface="+mn-lt"/>
                          <a:ea typeface="+mn-ea"/>
                          <a:cs typeface="+mn-cs"/>
                        </a:rPr>
                        <a:t>Otomotiv Elektromekanik</a:t>
                      </a:r>
                      <a:endParaRPr lang="tr-TR" sz="1100" dirty="0" smtClean="0"/>
                    </a:p>
                    <a:p>
                      <a:endParaRPr lang="tr-TR" sz="1100" dirty="0"/>
                    </a:p>
                  </a:txBody>
                  <a:tcPr anchor="ctr"/>
                </a:tc>
                <a:tc vMerge="1">
                  <a:txBody>
                    <a:bodyPr/>
                    <a:lstStyle/>
                    <a:p>
                      <a:endParaRPr lang="tr-TR"/>
                    </a:p>
                  </a:txBody>
                  <a:tcPr/>
                </a:tc>
                <a:tc vMerge="1">
                  <a:txBody>
                    <a:bodyPr/>
                    <a:lstStyle/>
                    <a:p>
                      <a:endParaRPr lang="tr-TR"/>
                    </a:p>
                  </a:txBody>
                  <a:tcPr/>
                </a:tc>
              </a:tr>
              <a:tr h="236055">
                <a:tc vMerge="1">
                  <a:txBody>
                    <a:bodyPr/>
                    <a:lstStyle/>
                    <a:p>
                      <a:endParaRPr lang="tr-TR"/>
                    </a:p>
                  </a:txBody>
                  <a:tcPr/>
                </a:tc>
                <a:tc vMerge="1">
                  <a:txBody>
                    <a:bodyPr/>
                    <a:lstStyle/>
                    <a:p>
                      <a:endParaRPr lang="tr-TR"/>
                    </a:p>
                  </a:txBody>
                  <a:tcPr/>
                </a:tc>
                <a:tc>
                  <a:txBody>
                    <a:bodyPr/>
                    <a:lstStyle/>
                    <a:p>
                      <a:r>
                        <a:rPr lang="tr-TR" sz="1100" dirty="0" smtClean="0"/>
                        <a:t>Otomotiv</a:t>
                      </a:r>
                      <a:r>
                        <a:rPr lang="tr-TR" sz="1100" baseline="0" dirty="0" smtClean="0"/>
                        <a:t> Boya</a:t>
                      </a:r>
                      <a:endParaRPr lang="tr-TR" sz="1100" dirty="0"/>
                    </a:p>
                  </a:txBody>
                  <a:tcPr anchor="ctr"/>
                </a:tc>
                <a:tc vMerge="1">
                  <a:txBody>
                    <a:bodyPr/>
                    <a:lstStyle/>
                    <a:p>
                      <a:endParaRPr lang="tr-TR"/>
                    </a:p>
                  </a:txBody>
                  <a:tcPr/>
                </a:tc>
                <a:tc vMerge="1">
                  <a:txBody>
                    <a:bodyPr/>
                    <a:lstStyle/>
                    <a:p>
                      <a:endParaRPr lang="tr-TR"/>
                    </a:p>
                  </a:txBody>
                  <a:tcPr/>
                </a:tc>
              </a:tr>
              <a:tr h="282330">
                <a:tc vMerge="1">
                  <a:txBody>
                    <a:bodyPr/>
                    <a:lstStyle/>
                    <a:p>
                      <a:endParaRPr lang="tr-TR"/>
                    </a:p>
                  </a:txBody>
                  <a:tcPr/>
                </a:tc>
                <a:tc rowSpan="2">
                  <a:txBody>
                    <a:bodyPr/>
                    <a:lstStyle/>
                    <a:p>
                      <a:r>
                        <a:rPr lang="tr-TR" sz="1400" b="1" i="0" kern="1200" dirty="0" smtClean="0">
                          <a:solidFill>
                            <a:schemeClr val="dk1"/>
                          </a:solidFill>
                          <a:effectLst/>
                          <a:latin typeface="+mn-lt"/>
                          <a:ea typeface="+mn-ea"/>
                          <a:cs typeface="+mn-cs"/>
                        </a:rPr>
                        <a:t>METAL TEKNOLOJİSİ</a:t>
                      </a:r>
                      <a:endParaRPr lang="tr-TR" sz="1400" b="1" dirty="0"/>
                    </a:p>
                  </a:txBody>
                  <a:tcPr anchor="ctr"/>
                </a:tc>
                <a:tc>
                  <a:txBody>
                    <a:bodyPr/>
                    <a:lstStyle/>
                    <a:p>
                      <a:r>
                        <a:rPr lang="tr-TR" sz="1100" b="0" i="0" kern="1200" dirty="0" smtClean="0">
                          <a:solidFill>
                            <a:schemeClr val="dk1"/>
                          </a:solidFill>
                          <a:effectLst/>
                          <a:latin typeface="+mn-lt"/>
                          <a:ea typeface="+mn-ea"/>
                          <a:cs typeface="+mn-cs"/>
                        </a:rPr>
                        <a:t>Kaynakçılık</a:t>
                      </a:r>
                      <a:endParaRPr lang="tr-TR" sz="1100" dirty="0"/>
                    </a:p>
                  </a:txBody>
                  <a:tcPr anchor="ctr"/>
                </a:tc>
                <a:tc vMerge="1">
                  <a:txBody>
                    <a:bodyPr/>
                    <a:lstStyle/>
                    <a:p>
                      <a:endParaRPr lang="tr-TR"/>
                    </a:p>
                  </a:txBody>
                  <a:tcPr/>
                </a:tc>
                <a:tc vMerge="1">
                  <a:txBody>
                    <a:bodyPr/>
                    <a:lstStyle/>
                    <a:p>
                      <a:endParaRPr lang="tr-TR"/>
                    </a:p>
                  </a:txBody>
                  <a:tcPr/>
                </a:tc>
              </a:tr>
              <a:tr h="282330">
                <a:tc vMerge="1">
                  <a:txBody>
                    <a:bodyPr/>
                    <a:lstStyle/>
                    <a:p>
                      <a:endParaRPr lang="tr-TR"/>
                    </a:p>
                  </a:txBody>
                  <a:tcPr/>
                </a:tc>
                <a:tc vMerge="1">
                  <a:txBody>
                    <a:bodyPr/>
                    <a:lstStyle/>
                    <a:p>
                      <a:endParaRPr lang="tr-T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Metal Doğrama</a:t>
                      </a:r>
                    </a:p>
                    <a:p>
                      <a:endParaRPr lang="tr-TR" sz="1100" dirty="0"/>
                    </a:p>
                  </a:txBody>
                  <a:tcPr anchor="ctr"/>
                </a:tc>
                <a:tc vMerge="1">
                  <a:txBody>
                    <a:bodyPr/>
                    <a:lstStyle/>
                    <a:p>
                      <a:endParaRPr lang="tr-TR"/>
                    </a:p>
                  </a:txBody>
                  <a:tcPr/>
                </a:tc>
                <a:tc vMerge="1">
                  <a:txBody>
                    <a:bodyPr/>
                    <a:lstStyle/>
                    <a:p>
                      <a:endParaRPr lang="tr-TR"/>
                    </a:p>
                  </a:txBody>
                  <a:tcPr/>
                </a:tc>
              </a:tr>
              <a:tr h="564659">
                <a:tc vMerge="1">
                  <a:txBody>
                    <a:bodyPr/>
                    <a:lstStyle/>
                    <a:p>
                      <a:endParaRPr lang="tr-TR"/>
                    </a:p>
                  </a:txBody>
                  <a:tcPr/>
                </a:tc>
                <a:tc>
                  <a:txBody>
                    <a:bodyPr/>
                    <a:lstStyle/>
                    <a:p>
                      <a:r>
                        <a:rPr lang="tr-TR" sz="1400" b="1" dirty="0" smtClean="0"/>
                        <a:t>MOBİLYA</a:t>
                      </a:r>
                      <a:r>
                        <a:rPr lang="tr-TR" sz="1400" b="1" baseline="0" dirty="0" smtClean="0"/>
                        <a:t> VE İÇ MEKAN TASARIMI</a:t>
                      </a:r>
                      <a:endParaRPr lang="tr-TR" sz="1400" b="1" dirty="0"/>
                    </a:p>
                  </a:txBody>
                  <a:tcPr anchor="ctr"/>
                </a:tc>
                <a:tc>
                  <a:txBody>
                    <a:bodyPr/>
                    <a:lstStyle/>
                    <a:p>
                      <a:r>
                        <a:rPr lang="tr-TR" sz="1100" dirty="0" smtClean="0"/>
                        <a:t>Mobilya Üretim Teknolojisi</a:t>
                      </a:r>
                      <a:endParaRPr lang="tr-TR" sz="1100" dirty="0"/>
                    </a:p>
                  </a:txBody>
                  <a:tcPr anchor="ctr"/>
                </a:tc>
                <a:tc vMerge="1">
                  <a:txBody>
                    <a:bodyPr/>
                    <a:lstStyle/>
                    <a:p>
                      <a:endParaRPr lang="tr-TR"/>
                    </a:p>
                  </a:txBody>
                  <a:tcPr/>
                </a:tc>
                <a:tc vMerge="1">
                  <a:txBody>
                    <a:bodyPr/>
                    <a:lstStyle/>
                    <a:p>
                      <a:endParaRPr lang="tr-TR"/>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0"/>
            <a:ext cx="8892480" cy="548680"/>
          </a:xfrm>
        </p:spPr>
        <p:style>
          <a:lnRef idx="0">
            <a:schemeClr val="accent3"/>
          </a:lnRef>
          <a:fillRef idx="3">
            <a:schemeClr val="accent3"/>
          </a:fillRef>
          <a:effectRef idx="3">
            <a:schemeClr val="accent3"/>
          </a:effectRef>
          <a:fontRef idx="minor">
            <a:schemeClr val="lt1"/>
          </a:fontRef>
        </p:style>
        <p:txBody>
          <a:bodyPr/>
          <a:lstStyle/>
          <a:p>
            <a:pPr algn="ctr"/>
            <a:r>
              <a:rPr lang="tr-TR" sz="3600" b="0" dirty="0">
                <a:effectLst/>
              </a:rPr>
              <a:t>Yusuf Özer Mesleki ve Teknik Anadolu Lisesi</a:t>
            </a:r>
            <a:endParaRPr lang="tr-TR" sz="3600"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519192965"/>
              </p:ext>
            </p:extLst>
          </p:nvPr>
        </p:nvGraphicFramePr>
        <p:xfrm>
          <a:off x="251520" y="620689"/>
          <a:ext cx="8892480" cy="6295463"/>
        </p:xfrm>
        <a:graphic>
          <a:graphicData uri="http://schemas.openxmlformats.org/drawingml/2006/table">
            <a:tbl>
              <a:tblPr firstRow="1" bandRow="1">
                <a:tableStyleId>{F5AB1C69-6EDB-4FF4-983F-18BD219EF322}</a:tableStyleId>
              </a:tblPr>
              <a:tblGrid>
                <a:gridCol w="1891588"/>
                <a:gridCol w="2554652"/>
                <a:gridCol w="2223120"/>
                <a:gridCol w="1111560"/>
                <a:gridCol w="1111560"/>
              </a:tblGrid>
              <a:tr h="525944">
                <a:tc>
                  <a:txBody>
                    <a:bodyPr/>
                    <a:lstStyle/>
                    <a:p>
                      <a:pPr algn="l"/>
                      <a:r>
                        <a:rPr lang="tr-TR" dirty="0" smtClean="0"/>
                        <a:t>PROGRAM</a:t>
                      </a:r>
                      <a:r>
                        <a:rPr lang="tr-TR" baseline="0" dirty="0" smtClean="0"/>
                        <a:t> TÜRÜ</a:t>
                      </a:r>
                      <a:endParaRPr lang="tr-TR" dirty="0"/>
                    </a:p>
                  </a:txBody>
                  <a:tcPr anchor="ctr"/>
                </a:tc>
                <a:tc>
                  <a:txBody>
                    <a:bodyPr/>
                    <a:lstStyle/>
                    <a:p>
                      <a:pPr algn="ctr"/>
                      <a:r>
                        <a:rPr lang="tr-TR" dirty="0" smtClean="0"/>
                        <a:t>ALAN</a:t>
                      </a:r>
                      <a:endParaRPr lang="tr-TR" dirty="0"/>
                    </a:p>
                  </a:txBody>
                  <a:tcPr anchor="ctr"/>
                </a:tc>
                <a:tc>
                  <a:txBody>
                    <a:bodyPr/>
                    <a:lstStyle/>
                    <a:p>
                      <a:pPr algn="ctr"/>
                      <a:r>
                        <a:rPr lang="tr-TR" dirty="0" smtClean="0"/>
                        <a:t>DAL</a:t>
                      </a:r>
                      <a:endParaRPr lang="tr-TR" dirty="0"/>
                    </a:p>
                  </a:txBody>
                  <a:tcPr anchor="ctr"/>
                </a:tc>
                <a:tc>
                  <a:txBody>
                    <a:bodyPr/>
                    <a:lstStyle/>
                    <a:p>
                      <a:pPr algn="ctr"/>
                      <a:r>
                        <a:rPr lang="tr-TR" dirty="0" smtClean="0"/>
                        <a:t>ÖĞRETİM ŞEKLİ</a:t>
                      </a:r>
                      <a:endParaRPr lang="tr-TR" dirty="0"/>
                    </a:p>
                  </a:txBody>
                  <a:tcPr anchor="ctr"/>
                </a:tc>
                <a:tc>
                  <a:txBody>
                    <a:bodyPr/>
                    <a:lstStyle/>
                    <a:p>
                      <a:pPr algn="ctr"/>
                      <a:r>
                        <a:rPr lang="tr-TR" dirty="0" smtClean="0"/>
                        <a:t>2023 TABAN</a:t>
                      </a:r>
                      <a:r>
                        <a:rPr lang="tr-TR" baseline="0" dirty="0" smtClean="0"/>
                        <a:t> OBP</a:t>
                      </a:r>
                      <a:endParaRPr lang="tr-TR" dirty="0"/>
                    </a:p>
                  </a:txBody>
                  <a:tcPr anchor="ctr"/>
                </a:tc>
              </a:tr>
              <a:tr h="994529">
                <a:tc rowSpan="9">
                  <a:txBody>
                    <a:bodyPr/>
                    <a:lstStyle/>
                    <a:p>
                      <a:r>
                        <a:rPr lang="tr-TR" dirty="0" smtClean="0"/>
                        <a:t>ANADOLU MESLEK PROGRAMI</a:t>
                      </a:r>
                      <a:endParaRPr lang="tr-TR" dirty="0"/>
                    </a:p>
                  </a:txBody>
                  <a:tcPr anchor="ctr">
                    <a:solidFill>
                      <a:schemeClr val="accent4">
                        <a:lumMod val="60000"/>
                        <a:lumOff val="40000"/>
                      </a:schemeClr>
                    </a:solidFill>
                  </a:tcPr>
                </a:tc>
                <a:tc>
                  <a:txBody>
                    <a:bodyPr/>
                    <a:lstStyle/>
                    <a:p>
                      <a:pPr algn="ctr"/>
                      <a:r>
                        <a:rPr lang="tr-TR" sz="1800" b="1" i="0" kern="1200" dirty="0" smtClean="0">
                          <a:solidFill>
                            <a:schemeClr val="dk1"/>
                          </a:solidFill>
                          <a:effectLst/>
                          <a:latin typeface="+mn-lt"/>
                          <a:ea typeface="+mn-ea"/>
                          <a:cs typeface="+mn-cs"/>
                        </a:rPr>
                        <a:t>ELEKTRİK- ELEKTRONİK TEKNOLOJİSİ</a:t>
                      </a:r>
                      <a:endParaRPr lang="tr-TR" b="1" dirty="0"/>
                    </a:p>
                  </a:txBody>
                  <a:tcPr anchor="ctr">
                    <a:solidFill>
                      <a:schemeClr val="accent4">
                        <a:lumMod val="60000"/>
                        <a:lumOff val="40000"/>
                      </a:schemeClr>
                    </a:solidFill>
                  </a:tcPr>
                </a:tc>
                <a:tc>
                  <a:txBody>
                    <a:bodyPr/>
                    <a:lstStyle/>
                    <a:p>
                      <a:pPr algn="ctr"/>
                      <a:r>
                        <a:rPr lang="tr-TR" sz="1800" b="0" i="0" kern="1200" dirty="0" smtClean="0">
                          <a:solidFill>
                            <a:schemeClr val="dk1"/>
                          </a:solidFill>
                          <a:latin typeface="+mn-lt"/>
                          <a:ea typeface="+mn-ea"/>
                          <a:cs typeface="+mn-cs"/>
                        </a:rPr>
                        <a:t>Elektronik ve Haberleşme</a:t>
                      </a:r>
                      <a:endParaRPr lang="tr-TR" dirty="0"/>
                    </a:p>
                  </a:txBody>
                  <a:tcPr anchor="ctr">
                    <a:solidFill>
                      <a:schemeClr val="accent4">
                        <a:lumMod val="60000"/>
                        <a:lumOff val="40000"/>
                      </a:schemeClr>
                    </a:solidFill>
                  </a:tcPr>
                </a:tc>
                <a:tc rowSpan="9">
                  <a:txBody>
                    <a:bodyPr/>
                    <a:lstStyle/>
                    <a:p>
                      <a:pPr algn="ctr"/>
                      <a:r>
                        <a:rPr lang="tr-TR" dirty="0" smtClean="0"/>
                        <a:t>KARMA</a:t>
                      </a:r>
                      <a:endParaRPr lang="tr-TR" dirty="0"/>
                    </a:p>
                  </a:txBody>
                  <a:tcPr anchor="ctr"/>
                </a:tc>
                <a:tc rowSpan="9">
                  <a:txBody>
                    <a:bodyPr/>
                    <a:lstStyle/>
                    <a:p>
                      <a:pPr algn="ctr"/>
                      <a:r>
                        <a:rPr lang="tr-TR" sz="1800" b="1" i="0" kern="1200" dirty="0" smtClean="0">
                          <a:solidFill>
                            <a:schemeClr val="dk1"/>
                          </a:solidFill>
                          <a:effectLst/>
                          <a:latin typeface="+mn-lt"/>
                          <a:ea typeface="+mn-ea"/>
                          <a:cs typeface="+mn-cs"/>
                        </a:rPr>
                        <a:t>54,81</a:t>
                      </a:r>
                      <a:endParaRPr lang="tr-TR" b="1" dirty="0"/>
                    </a:p>
                  </a:txBody>
                  <a:tcPr anchor="ctr"/>
                </a:tc>
              </a:tr>
              <a:tr h="430582">
                <a:tc vMerge="1">
                  <a:txBody>
                    <a:bodyPr/>
                    <a:lstStyle/>
                    <a:p>
                      <a:endParaRPr lang="tr-TR"/>
                    </a:p>
                  </a:txBody>
                  <a:tcPr/>
                </a:tc>
                <a:tc rowSpan="2">
                  <a:txBody>
                    <a:bodyPr/>
                    <a:lstStyle/>
                    <a:p>
                      <a:pPr algn="ctr"/>
                      <a:r>
                        <a:rPr lang="tr-TR" sz="1800" b="1" i="0" kern="1200" dirty="0" smtClean="0">
                          <a:solidFill>
                            <a:schemeClr val="dk1"/>
                          </a:solidFill>
                          <a:effectLst/>
                          <a:latin typeface="+mn-lt"/>
                          <a:ea typeface="+mn-ea"/>
                          <a:cs typeface="+mn-cs"/>
                        </a:rPr>
                        <a:t>HARİTA-TAPU-KADASTRO</a:t>
                      </a:r>
                      <a:endParaRPr lang="tr-TR" b="1" dirty="0"/>
                    </a:p>
                  </a:txBody>
                  <a:tcPr anchor="ctr">
                    <a:solidFill>
                      <a:schemeClr val="accent4">
                        <a:lumMod val="60000"/>
                        <a:lumOff val="40000"/>
                      </a:schemeClr>
                    </a:solidFill>
                  </a:tcPr>
                </a:tc>
                <a:tc>
                  <a:txBody>
                    <a:bodyPr/>
                    <a:lstStyle/>
                    <a:p>
                      <a:pPr algn="ctr" fontAlgn="t"/>
                      <a:r>
                        <a:rPr lang="tr-TR" b="0" i="0" dirty="0" smtClean="0">
                          <a:latin typeface="+mn-lt"/>
                        </a:rPr>
                        <a:t>Tapu</a:t>
                      </a:r>
                      <a:endParaRPr lang="tr-TR" b="0" i="0" dirty="0">
                        <a:latin typeface="+mn-lt"/>
                      </a:endParaRPr>
                    </a:p>
                  </a:txBody>
                  <a:tcPr anchor="ctr">
                    <a:solidFill>
                      <a:schemeClr val="accent4">
                        <a:lumMod val="60000"/>
                        <a:lumOff val="40000"/>
                      </a:schemeClr>
                    </a:solidFill>
                  </a:tcPr>
                </a:tc>
                <a:tc vMerge="1">
                  <a:txBody>
                    <a:bodyPr/>
                    <a:lstStyle/>
                    <a:p>
                      <a:endParaRPr lang="tr-TR"/>
                    </a:p>
                  </a:txBody>
                  <a:tcPr/>
                </a:tc>
                <a:tc vMerge="1">
                  <a:txBody>
                    <a:bodyPr/>
                    <a:lstStyle/>
                    <a:p>
                      <a:endParaRPr lang="tr-TR"/>
                    </a:p>
                  </a:txBody>
                  <a:tcPr/>
                </a:tc>
              </a:tr>
              <a:tr h="164099">
                <a:tc vMerge="1">
                  <a:txBody>
                    <a:bodyPr/>
                    <a:lstStyle/>
                    <a:p>
                      <a:endParaRPr lang="tr-TR"/>
                    </a:p>
                  </a:txBody>
                  <a:tcPr/>
                </a:tc>
                <a:tc vMerge="1">
                  <a:txBody>
                    <a:bodyPr/>
                    <a:lstStyle/>
                    <a:p>
                      <a:endParaRPr lang="tr-TR"/>
                    </a:p>
                  </a:txBody>
                  <a:tcPr/>
                </a:tc>
                <a:tc>
                  <a:txBody>
                    <a:bodyPr/>
                    <a:lstStyle/>
                    <a:p>
                      <a:pPr algn="ctr"/>
                      <a:r>
                        <a:rPr lang="tr-TR" sz="1800" b="0" i="0" kern="1200" dirty="0" smtClean="0">
                          <a:solidFill>
                            <a:schemeClr val="dk1"/>
                          </a:solidFill>
                          <a:latin typeface="+mn-lt"/>
                          <a:ea typeface="+mn-ea"/>
                          <a:cs typeface="+mn-cs"/>
                        </a:rPr>
                        <a:t>Harita Kadastro</a:t>
                      </a:r>
                      <a:endParaRPr lang="tr-TR" dirty="0"/>
                    </a:p>
                  </a:txBody>
                  <a:tcPr anchor="ctr">
                    <a:solidFill>
                      <a:schemeClr val="accent4">
                        <a:lumMod val="60000"/>
                        <a:lumOff val="40000"/>
                      </a:schemeClr>
                    </a:solidFill>
                  </a:tcPr>
                </a:tc>
                <a:tc vMerge="1">
                  <a:txBody>
                    <a:bodyPr/>
                    <a:lstStyle/>
                    <a:p>
                      <a:endParaRPr lang="tr-TR"/>
                    </a:p>
                  </a:txBody>
                  <a:tcPr/>
                </a:tc>
                <a:tc vMerge="1">
                  <a:txBody>
                    <a:bodyPr/>
                    <a:lstStyle/>
                    <a:p>
                      <a:endParaRPr lang="tr-TR"/>
                    </a:p>
                  </a:txBody>
                  <a:tcPr/>
                </a:tc>
              </a:tr>
              <a:tr h="872294">
                <a:tc vMerge="1">
                  <a:txBody>
                    <a:bodyPr/>
                    <a:lstStyle/>
                    <a:p>
                      <a:endParaRPr lang="tr-TR"/>
                    </a:p>
                  </a:txBody>
                  <a:tcPr/>
                </a:tc>
                <a:tc rowSpan="2">
                  <a:txBody>
                    <a:bodyPr/>
                    <a:lstStyle/>
                    <a:p>
                      <a:pPr algn="ctr"/>
                      <a:r>
                        <a:rPr lang="tr-TR" sz="1800" b="1" i="0" kern="1200" dirty="0" smtClean="0">
                          <a:solidFill>
                            <a:schemeClr val="dk1"/>
                          </a:solidFill>
                          <a:effectLst/>
                          <a:latin typeface="+mn-lt"/>
                          <a:ea typeface="+mn-ea"/>
                          <a:cs typeface="+mn-cs"/>
                        </a:rPr>
                        <a:t>BİYOMEDİKAL CİHAZ TEKNOLOJİLERİ</a:t>
                      </a:r>
                      <a:endParaRPr lang="tr-TR" b="1" dirty="0"/>
                    </a:p>
                  </a:txBody>
                  <a:tcPr anchor="ctr">
                    <a:solidFill>
                      <a:schemeClr val="accent4">
                        <a:lumMod val="60000"/>
                        <a:lumOff val="40000"/>
                      </a:schemeClr>
                    </a:solidFill>
                  </a:tcPr>
                </a:tc>
                <a:tc>
                  <a:txBody>
                    <a:bodyPr/>
                    <a:lstStyle/>
                    <a:p>
                      <a:pPr algn="ctr"/>
                      <a:r>
                        <a:rPr lang="tr-TR" sz="1800" b="0" i="0" kern="1200" dirty="0" smtClean="0">
                          <a:solidFill>
                            <a:schemeClr val="dk1"/>
                          </a:solidFill>
                          <a:effectLst/>
                          <a:latin typeface="+mn-lt"/>
                          <a:ea typeface="+mn-ea"/>
                          <a:cs typeface="+mn-cs"/>
                        </a:rPr>
                        <a:t>Fizyolojik Sinyal İzleme Teşhis ve Kayıt Cihazları</a:t>
                      </a:r>
                      <a:endParaRPr lang="tr-TR" dirty="0"/>
                    </a:p>
                  </a:txBody>
                  <a:tcPr anchor="ctr">
                    <a:solidFill>
                      <a:schemeClr val="accent4">
                        <a:lumMod val="60000"/>
                        <a:lumOff val="40000"/>
                      </a:schemeClr>
                    </a:solidFill>
                  </a:tcPr>
                </a:tc>
                <a:tc vMerge="1">
                  <a:txBody>
                    <a:bodyPr/>
                    <a:lstStyle/>
                    <a:p>
                      <a:endParaRPr lang="tr-TR"/>
                    </a:p>
                  </a:txBody>
                  <a:tcPr/>
                </a:tc>
                <a:tc vMerge="1">
                  <a:txBody>
                    <a:bodyPr/>
                    <a:lstStyle/>
                    <a:p>
                      <a:endParaRPr lang="tr-TR"/>
                    </a:p>
                  </a:txBody>
                  <a:tcPr/>
                </a:tc>
              </a:tr>
              <a:tr h="664112">
                <a:tc vMerge="1">
                  <a:txBody>
                    <a:bodyPr/>
                    <a:lstStyle/>
                    <a:p>
                      <a:endParaRPr lang="tr-TR"/>
                    </a:p>
                  </a:txBody>
                  <a:tcPr/>
                </a:tc>
                <a:tc vMerge="1">
                  <a:txBody>
                    <a:bodyPr/>
                    <a:lstStyle/>
                    <a:p>
                      <a:endParaRPr lang="tr-TR"/>
                    </a:p>
                  </a:txBody>
                  <a:tcPr/>
                </a:tc>
                <a:tc>
                  <a:txBody>
                    <a:bodyPr/>
                    <a:lstStyle/>
                    <a:p>
                      <a:pPr algn="ctr"/>
                      <a:r>
                        <a:rPr lang="tr-TR" sz="1800" b="0" i="0" kern="1200" dirty="0" smtClean="0">
                          <a:solidFill>
                            <a:schemeClr val="dk1"/>
                          </a:solidFill>
                          <a:effectLst/>
                          <a:latin typeface="+mn-lt"/>
                          <a:ea typeface="+mn-ea"/>
                          <a:cs typeface="+mn-cs"/>
                        </a:rPr>
                        <a:t>Yaşam Destek ve Tedavi Cihazları</a:t>
                      </a:r>
                      <a:endParaRPr lang="tr-TR" dirty="0"/>
                    </a:p>
                  </a:txBody>
                  <a:tcPr anchor="ctr">
                    <a:solidFill>
                      <a:schemeClr val="accent4">
                        <a:lumMod val="60000"/>
                        <a:lumOff val="40000"/>
                      </a:schemeClr>
                    </a:solidFill>
                  </a:tcPr>
                </a:tc>
                <a:tc vMerge="1">
                  <a:txBody>
                    <a:bodyPr/>
                    <a:lstStyle/>
                    <a:p>
                      <a:endParaRPr lang="tr-TR"/>
                    </a:p>
                  </a:txBody>
                  <a:tcPr/>
                </a:tc>
                <a:tc vMerge="1">
                  <a:txBody>
                    <a:bodyPr/>
                    <a:lstStyle/>
                    <a:p>
                      <a:endParaRPr lang="tr-TR"/>
                    </a:p>
                  </a:txBody>
                  <a:tcPr/>
                </a:tc>
              </a:tr>
              <a:tr h="332056">
                <a:tc vMerge="1">
                  <a:txBody>
                    <a:bodyPr/>
                    <a:lstStyle/>
                    <a:p>
                      <a:endParaRPr lang="tr-TR"/>
                    </a:p>
                  </a:txBody>
                  <a:tcPr/>
                </a:tc>
                <a:tc rowSpan="2">
                  <a:txBody>
                    <a:bodyPr/>
                    <a:lstStyle/>
                    <a:p>
                      <a:pPr algn="ctr"/>
                      <a:r>
                        <a:rPr lang="tr-TR" sz="1800" b="1" i="0" kern="1200" dirty="0" smtClean="0">
                          <a:solidFill>
                            <a:schemeClr val="dk1"/>
                          </a:solidFill>
                          <a:effectLst/>
                          <a:latin typeface="+mn-lt"/>
                          <a:ea typeface="+mn-ea"/>
                          <a:cs typeface="+mn-cs"/>
                        </a:rPr>
                        <a:t>İNŞAAT TEKNOLOJİSİ</a:t>
                      </a:r>
                      <a:endParaRPr lang="tr-TR" b="1" dirty="0"/>
                    </a:p>
                  </a:txBody>
                  <a:tcPr anchor="ctr">
                    <a:solidFill>
                      <a:schemeClr val="accent4">
                        <a:lumMod val="60000"/>
                        <a:lumOff val="40000"/>
                      </a:schemeClr>
                    </a:solidFill>
                  </a:tcPr>
                </a:tc>
                <a:tc>
                  <a:txBody>
                    <a:bodyPr/>
                    <a:lstStyle/>
                    <a:p>
                      <a:pPr algn="ctr"/>
                      <a:r>
                        <a:rPr lang="tr-TR" sz="1800" b="0" i="0" kern="1200" dirty="0" smtClean="0">
                          <a:solidFill>
                            <a:schemeClr val="dk1"/>
                          </a:solidFill>
                          <a:latin typeface="+mn-lt"/>
                          <a:ea typeface="+mn-ea"/>
                          <a:cs typeface="+mn-cs"/>
                        </a:rPr>
                        <a:t>İnşaat Üstyapı</a:t>
                      </a:r>
                      <a:endParaRPr lang="tr-TR" dirty="0"/>
                    </a:p>
                  </a:txBody>
                  <a:tcPr anchor="ctr">
                    <a:solidFill>
                      <a:schemeClr val="accent4">
                        <a:lumMod val="60000"/>
                        <a:lumOff val="40000"/>
                      </a:schemeClr>
                    </a:solidFill>
                  </a:tcPr>
                </a:tc>
                <a:tc vMerge="1">
                  <a:txBody>
                    <a:bodyPr/>
                    <a:lstStyle/>
                    <a:p>
                      <a:endParaRPr lang="tr-TR"/>
                    </a:p>
                  </a:txBody>
                  <a:tcPr/>
                </a:tc>
                <a:tc vMerge="1">
                  <a:txBody>
                    <a:bodyPr/>
                    <a:lstStyle/>
                    <a:p>
                      <a:endParaRPr lang="tr-TR"/>
                    </a:p>
                  </a:txBody>
                  <a:tcPr/>
                </a:tc>
              </a:tr>
              <a:tr h="761802">
                <a:tc vMerge="1">
                  <a:txBody>
                    <a:bodyPr/>
                    <a:lstStyle/>
                    <a:p>
                      <a:endParaRPr lang="tr-TR"/>
                    </a:p>
                  </a:txBody>
                  <a:tcPr/>
                </a:tc>
                <a:tc vMerge="1">
                  <a:txBody>
                    <a:bodyPr/>
                    <a:lstStyle/>
                    <a:p>
                      <a:endParaRPr lang="tr-T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b="0" i="0" kern="1200" dirty="0" smtClean="0">
                          <a:solidFill>
                            <a:schemeClr val="dk1"/>
                          </a:solidFill>
                          <a:latin typeface="+mn-lt"/>
                          <a:ea typeface="+mn-ea"/>
                          <a:cs typeface="+mn-cs"/>
                        </a:rPr>
                        <a:t>Yapı Yüzey Kaplama ve Yalıtım</a:t>
                      </a:r>
                      <a:endParaRPr lang="tr-TR" dirty="0" smtClean="0"/>
                    </a:p>
                    <a:p>
                      <a:pPr algn="ctr"/>
                      <a:endParaRPr lang="tr-TR" dirty="0"/>
                    </a:p>
                  </a:txBody>
                  <a:tcPr anchor="ctr">
                    <a:solidFill>
                      <a:schemeClr val="accent4">
                        <a:lumMod val="60000"/>
                        <a:lumOff val="40000"/>
                      </a:schemeClr>
                    </a:solidFill>
                  </a:tcPr>
                </a:tc>
                <a:tc vMerge="1">
                  <a:txBody>
                    <a:bodyPr/>
                    <a:lstStyle/>
                    <a:p>
                      <a:endParaRPr lang="tr-TR"/>
                    </a:p>
                  </a:txBody>
                  <a:tcPr/>
                </a:tc>
                <a:tc vMerge="1">
                  <a:txBody>
                    <a:bodyPr/>
                    <a:lstStyle/>
                    <a:p>
                      <a:endParaRPr lang="tr-TR"/>
                    </a:p>
                  </a:txBody>
                  <a:tcPr/>
                </a:tc>
              </a:tr>
              <a:tr h="347468">
                <a:tc vMerge="1">
                  <a:txBody>
                    <a:bodyPr/>
                    <a:lstStyle/>
                    <a:p>
                      <a:endParaRPr lang="tr-TR"/>
                    </a:p>
                  </a:txBody>
                  <a:tcPr/>
                </a:tc>
                <a:tc>
                  <a:txBody>
                    <a:bodyPr/>
                    <a:lstStyle/>
                    <a:p>
                      <a:pPr algn="ctr"/>
                      <a:r>
                        <a:rPr lang="tr-TR" sz="1800" b="1" i="0" kern="1200" dirty="0" smtClean="0">
                          <a:solidFill>
                            <a:schemeClr val="dk1"/>
                          </a:solidFill>
                          <a:latin typeface="+mn-lt"/>
                          <a:ea typeface="+mn-ea"/>
                          <a:cs typeface="+mn-cs"/>
                        </a:rPr>
                        <a:t>BİLİŞİM TEKNOLOJİLERİ</a:t>
                      </a:r>
                      <a:endParaRPr lang="tr-TR" b="1" dirty="0"/>
                    </a:p>
                  </a:txBody>
                  <a:tcPr anchor="ctr">
                    <a:solidFill>
                      <a:schemeClr val="accent4">
                        <a:lumMod val="60000"/>
                        <a:lumOff val="40000"/>
                      </a:schemeClr>
                    </a:solidFill>
                  </a:tcPr>
                </a:tc>
                <a:tc>
                  <a:txBody>
                    <a:bodyPr/>
                    <a:lstStyle/>
                    <a:p>
                      <a:pPr fontAlgn="t"/>
                      <a:r>
                        <a:rPr lang="tr-TR" b="0" i="0" dirty="0" smtClean="0">
                          <a:latin typeface="+mn-lt"/>
                        </a:rPr>
                        <a:t>    Yazılım </a:t>
                      </a:r>
                      <a:r>
                        <a:rPr lang="tr-TR" b="0" i="0" dirty="0">
                          <a:latin typeface="+mn-lt"/>
                        </a:rPr>
                        <a:t>Geliştirme</a:t>
                      </a:r>
                    </a:p>
                  </a:txBody>
                  <a:tcPr anchor="ctr">
                    <a:solidFill>
                      <a:schemeClr val="accent4">
                        <a:lumMod val="60000"/>
                        <a:lumOff val="40000"/>
                      </a:schemeClr>
                    </a:solidFill>
                  </a:tcPr>
                </a:tc>
                <a:tc vMerge="1">
                  <a:txBody>
                    <a:bodyPr/>
                    <a:lstStyle/>
                    <a:p>
                      <a:endParaRPr lang="tr-TR"/>
                    </a:p>
                  </a:txBody>
                  <a:tcPr/>
                </a:tc>
                <a:tc vMerge="1">
                  <a:txBody>
                    <a:bodyPr/>
                    <a:lstStyle/>
                    <a:p>
                      <a:endParaRPr lang="tr-TR"/>
                    </a:p>
                  </a:txBody>
                  <a:tcPr/>
                </a:tc>
              </a:tr>
              <a:tr h="332056">
                <a:tc vMerge="1">
                  <a:txBody>
                    <a:bodyPr/>
                    <a:lstStyle/>
                    <a:p>
                      <a:endParaRPr lang="tr-TR"/>
                    </a:p>
                  </a:txBody>
                  <a:tcPr/>
                </a:tc>
                <a:tc>
                  <a:txBody>
                    <a:bodyPr/>
                    <a:lstStyle/>
                    <a:p>
                      <a:pPr algn="ctr"/>
                      <a:r>
                        <a:rPr lang="tr-TR" sz="1800" b="1" i="0" kern="1200" dirty="0" smtClean="0">
                          <a:solidFill>
                            <a:schemeClr val="dk1"/>
                          </a:solidFill>
                          <a:latin typeface="+mn-lt"/>
                          <a:ea typeface="+mn-ea"/>
                          <a:cs typeface="+mn-cs"/>
                        </a:rPr>
                        <a:t>GIDA TEKNOLOJİSİ</a:t>
                      </a:r>
                      <a:endParaRPr lang="tr-TR" b="1" dirty="0"/>
                    </a:p>
                  </a:txBody>
                  <a:tcPr anchor="ctr">
                    <a:solidFill>
                      <a:schemeClr val="accent4">
                        <a:lumMod val="60000"/>
                        <a:lumOff val="40000"/>
                      </a:schemeClr>
                    </a:solidFill>
                  </a:tcPr>
                </a:tc>
                <a:tc>
                  <a:txBody>
                    <a:bodyPr/>
                    <a:lstStyle/>
                    <a:p>
                      <a:pPr algn="ctr"/>
                      <a:r>
                        <a:rPr lang="tr-TR" sz="1800" b="0" i="0" kern="1200" dirty="0" smtClean="0">
                          <a:solidFill>
                            <a:schemeClr val="dk1"/>
                          </a:solidFill>
                          <a:latin typeface="+mn-lt"/>
                          <a:ea typeface="+mn-ea"/>
                          <a:cs typeface="+mn-cs"/>
                        </a:rPr>
                        <a:t>Gıda Teknolojisi</a:t>
                      </a:r>
                      <a:endParaRPr lang="tr-TR" dirty="0"/>
                    </a:p>
                  </a:txBody>
                  <a:tcPr anchor="ctr">
                    <a:solidFill>
                      <a:schemeClr val="accent4">
                        <a:lumMod val="60000"/>
                        <a:lumOff val="40000"/>
                      </a:schemeClr>
                    </a:solidFill>
                  </a:tcPr>
                </a:tc>
                <a:tc vMerge="1">
                  <a:txBody>
                    <a:bodyPr/>
                    <a:lstStyle/>
                    <a:p>
                      <a:endParaRPr lang="tr-TR"/>
                    </a:p>
                  </a:txBody>
                  <a:tcPr/>
                </a:tc>
                <a:tc vMerge="1">
                  <a:txBody>
                    <a:bodyPr/>
                    <a:lstStyle/>
                    <a:p>
                      <a:endParaRPr lang="tr-TR"/>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0"/>
            <a:ext cx="8892480" cy="548680"/>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tr-TR" sz="3600" b="0" dirty="0" smtClean="0"/>
              <a:t>Mimar Sinan Mesleki ve Teknik Anadolu Lisesi</a:t>
            </a:r>
            <a:endParaRPr lang="tr-TR" sz="3600"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3090484902"/>
              </p:ext>
            </p:extLst>
          </p:nvPr>
        </p:nvGraphicFramePr>
        <p:xfrm>
          <a:off x="251520" y="620688"/>
          <a:ext cx="8892480" cy="6237312"/>
        </p:xfrm>
        <a:graphic>
          <a:graphicData uri="http://schemas.openxmlformats.org/drawingml/2006/table">
            <a:tbl>
              <a:tblPr firstRow="1" bandRow="1">
                <a:tableStyleId>{7DF18680-E054-41AD-8BC1-D1AEF772440D}</a:tableStyleId>
              </a:tblPr>
              <a:tblGrid>
                <a:gridCol w="1963026"/>
                <a:gridCol w="2483214"/>
                <a:gridCol w="2394520"/>
                <a:gridCol w="940160"/>
                <a:gridCol w="1111560"/>
              </a:tblGrid>
              <a:tr h="1414376">
                <a:tc>
                  <a:txBody>
                    <a:bodyPr/>
                    <a:lstStyle/>
                    <a:p>
                      <a:pPr algn="l"/>
                      <a:r>
                        <a:rPr lang="tr-TR" dirty="0" smtClean="0"/>
                        <a:t>PROGRAM</a:t>
                      </a:r>
                      <a:r>
                        <a:rPr lang="tr-TR" baseline="0" dirty="0" smtClean="0"/>
                        <a:t> TÜRÜ</a:t>
                      </a:r>
                      <a:endParaRPr lang="tr-TR"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ALAN</a:t>
                      </a:r>
                    </a:p>
                  </a:txBody>
                  <a:tcPr anchor="ctr"/>
                </a:tc>
                <a:tc>
                  <a:txBody>
                    <a:bodyPr/>
                    <a:lstStyle/>
                    <a:p>
                      <a:pPr algn="ctr"/>
                      <a:r>
                        <a:rPr lang="tr-TR" dirty="0" smtClean="0"/>
                        <a:t>DAL</a:t>
                      </a:r>
                      <a:endParaRPr lang="tr-TR" dirty="0"/>
                    </a:p>
                  </a:txBody>
                  <a:tcPr anchor="ctr"/>
                </a:tc>
                <a:tc>
                  <a:txBody>
                    <a:bodyPr/>
                    <a:lstStyle/>
                    <a:p>
                      <a:pPr algn="ctr"/>
                      <a:r>
                        <a:rPr lang="tr-TR" dirty="0" smtClean="0"/>
                        <a:t>ÖĞRETİM</a:t>
                      </a:r>
                      <a:r>
                        <a:rPr lang="tr-TR" baseline="0" dirty="0" smtClean="0"/>
                        <a:t> ŞEKLİ</a:t>
                      </a:r>
                      <a:endParaRPr lang="tr-TR" dirty="0"/>
                    </a:p>
                  </a:txBody>
                  <a:tcPr anchor="ctr"/>
                </a:tc>
                <a:tc>
                  <a:txBody>
                    <a:bodyPr/>
                    <a:lstStyle/>
                    <a:p>
                      <a:pPr algn="ctr"/>
                      <a:r>
                        <a:rPr lang="tr-TR" dirty="0" smtClean="0"/>
                        <a:t>2023 TABAN OBP</a:t>
                      </a:r>
                      <a:endParaRPr lang="tr-TR" dirty="0"/>
                    </a:p>
                  </a:txBody>
                  <a:tcPr anchor="ctr"/>
                </a:tc>
              </a:tr>
              <a:tr h="1420469">
                <a:tc rowSpan="3">
                  <a:txBody>
                    <a:bodyPr/>
                    <a:lstStyle/>
                    <a:p>
                      <a:pPr algn="ctr"/>
                      <a:r>
                        <a:rPr lang="tr-TR" dirty="0" smtClean="0"/>
                        <a:t>ANADOLU MESLEK PROGRAMI</a:t>
                      </a:r>
                      <a:endParaRPr lang="tr-TR" dirty="0"/>
                    </a:p>
                  </a:txBody>
                  <a:tcPr anchor="ctr"/>
                </a:tc>
                <a:tc rowSpan="2">
                  <a:txBody>
                    <a:bodyPr/>
                    <a:lstStyle/>
                    <a:p>
                      <a:pPr algn="ctr"/>
                      <a:r>
                        <a:rPr lang="tr-TR" sz="1800" b="1" i="0" kern="1200" dirty="0" smtClean="0">
                          <a:solidFill>
                            <a:schemeClr val="dk1"/>
                          </a:solidFill>
                          <a:latin typeface="+mn-lt"/>
                          <a:ea typeface="+mn-ea"/>
                          <a:cs typeface="+mn-cs"/>
                        </a:rPr>
                        <a:t>MATBAA TEKNOLOJİSİ</a:t>
                      </a:r>
                      <a:endParaRPr lang="tr-TR" b="1" dirty="0"/>
                    </a:p>
                  </a:txBody>
                  <a:tcPr anchor="ctr"/>
                </a:tc>
                <a:tc>
                  <a:txBody>
                    <a:bodyPr/>
                    <a:lstStyle/>
                    <a:p>
                      <a:pPr algn="ctr"/>
                      <a:r>
                        <a:rPr lang="tr-TR" sz="1600" b="0" i="0" kern="1200" dirty="0" smtClean="0">
                          <a:solidFill>
                            <a:schemeClr val="dk1"/>
                          </a:solidFill>
                          <a:latin typeface="+mn-lt"/>
                          <a:ea typeface="+mn-ea"/>
                          <a:cs typeface="+mn-cs"/>
                        </a:rPr>
                        <a:t>Baskı Öncesi</a:t>
                      </a:r>
                      <a:endParaRPr lang="tr-TR" sz="1600" b="1" dirty="0"/>
                    </a:p>
                  </a:txBody>
                  <a:tcPr anchor="ctr"/>
                </a:tc>
                <a:tc rowSpan="3">
                  <a:txBody>
                    <a:bodyPr/>
                    <a:lstStyle/>
                    <a:p>
                      <a:pPr algn="ctr"/>
                      <a:r>
                        <a:rPr lang="tr-TR" b="0" dirty="0" smtClean="0"/>
                        <a:t>KARMA</a:t>
                      </a:r>
                      <a:endParaRPr lang="tr-TR" b="0" dirty="0"/>
                    </a:p>
                  </a:txBody>
                  <a:tcPr anchor="ctr"/>
                </a:tc>
                <a:tc rowSpan="3">
                  <a:txBody>
                    <a:bodyPr/>
                    <a:lstStyle/>
                    <a:p>
                      <a:pPr algn="ctr"/>
                      <a:r>
                        <a:rPr lang="tr-TR" sz="1800" b="1" i="0" kern="1200" dirty="0" smtClean="0">
                          <a:solidFill>
                            <a:schemeClr val="dk1"/>
                          </a:solidFill>
                          <a:effectLst/>
                          <a:latin typeface="+mn-lt"/>
                          <a:ea typeface="+mn-ea"/>
                          <a:cs typeface="+mn-cs"/>
                        </a:rPr>
                        <a:t>67,72</a:t>
                      </a:r>
                      <a:endParaRPr lang="tr-TR" b="1" dirty="0"/>
                    </a:p>
                  </a:txBody>
                  <a:tcPr anchor="ctr"/>
                </a:tc>
              </a:tr>
              <a:tr h="1063475">
                <a:tc vMerge="1">
                  <a:txBody>
                    <a:bodyPr/>
                    <a:lstStyle/>
                    <a:p>
                      <a:endParaRPr lang="tr-TR"/>
                    </a:p>
                  </a:txBody>
                  <a:tcPr/>
                </a:tc>
                <a:tc vMerge="1">
                  <a:txBody>
                    <a:bodyPr/>
                    <a:lstStyle/>
                    <a:p>
                      <a:endParaRPr lang="tr-TR"/>
                    </a:p>
                  </a:txBody>
                  <a:tcPr/>
                </a:tc>
                <a:tc>
                  <a:txBody>
                    <a:bodyPr/>
                    <a:lstStyle/>
                    <a:p>
                      <a:pPr algn="ctr"/>
                      <a:r>
                        <a:rPr lang="tr-TR" sz="1600" b="0" i="0" kern="1200" dirty="0" smtClean="0">
                          <a:solidFill>
                            <a:schemeClr val="dk1"/>
                          </a:solidFill>
                          <a:latin typeface="+mn-lt"/>
                          <a:ea typeface="+mn-ea"/>
                          <a:cs typeface="+mn-cs"/>
                        </a:rPr>
                        <a:t>Ofset Baskı Sistemleri</a:t>
                      </a:r>
                      <a:endParaRPr lang="tr-TR" sz="1600" b="1" dirty="0"/>
                    </a:p>
                  </a:txBody>
                  <a:tcPr anchor="ctr"/>
                </a:tc>
                <a:tc vMerge="1">
                  <a:txBody>
                    <a:bodyPr/>
                    <a:lstStyle/>
                    <a:p>
                      <a:pPr algn="ctr"/>
                      <a:endParaRPr lang="tr-TR" b="1" dirty="0"/>
                    </a:p>
                  </a:txBody>
                  <a:tcPr anchor="ctr"/>
                </a:tc>
                <a:tc vMerge="1">
                  <a:txBody>
                    <a:bodyPr/>
                    <a:lstStyle/>
                    <a:p>
                      <a:pPr algn="ctr"/>
                      <a:endParaRPr lang="tr-TR" b="1" dirty="0"/>
                    </a:p>
                  </a:txBody>
                  <a:tcPr anchor="ctr"/>
                </a:tc>
              </a:tr>
              <a:tr h="2338992">
                <a:tc vMerge="1">
                  <a:txBody>
                    <a:bodyPr/>
                    <a:lstStyle/>
                    <a:p>
                      <a:endParaRPr lang="tr-TR"/>
                    </a:p>
                  </a:txBody>
                  <a:tcPr/>
                </a:tc>
                <a:tc>
                  <a:txBody>
                    <a:bodyPr/>
                    <a:lstStyle/>
                    <a:p>
                      <a:pPr algn="ctr" fontAlgn="t"/>
                      <a:endParaRPr lang="tr-TR" b="1" i="0" dirty="0" smtClean="0">
                        <a:latin typeface="MyriadPro"/>
                      </a:endParaRPr>
                    </a:p>
                    <a:p>
                      <a:pPr algn="ctr" fontAlgn="t"/>
                      <a:r>
                        <a:rPr lang="tr-TR" b="1" i="0" dirty="0">
                          <a:latin typeface="+mn-lt"/>
                        </a:rPr>
                        <a:t/>
                      </a:r>
                      <a:br>
                        <a:rPr lang="tr-TR" b="1" i="0" dirty="0">
                          <a:latin typeface="+mn-lt"/>
                        </a:rPr>
                      </a:br>
                      <a:r>
                        <a:rPr lang="tr-TR" b="1" i="0" dirty="0">
                          <a:latin typeface="+mn-lt"/>
                        </a:rPr>
                        <a:t>PAZARLAMA VE PERAKENDE</a:t>
                      </a:r>
                    </a:p>
                  </a:txBody>
                  <a:tcPr/>
                </a:tc>
                <a:tc>
                  <a:txBody>
                    <a:bodyPr/>
                    <a:lstStyle/>
                    <a:p>
                      <a:pPr algn="ctr"/>
                      <a:r>
                        <a:rPr lang="tr-TR" sz="1600" b="0" i="0" kern="1200" dirty="0" smtClean="0">
                          <a:solidFill>
                            <a:schemeClr val="dk1"/>
                          </a:solidFill>
                          <a:latin typeface="+mn-lt"/>
                          <a:ea typeface="+mn-ea"/>
                          <a:cs typeface="+mn-cs"/>
                        </a:rPr>
                        <a:t>Satış Danışmanlığı</a:t>
                      </a:r>
                      <a:endParaRPr lang="tr-TR" sz="1600" b="1" dirty="0"/>
                    </a:p>
                  </a:txBody>
                  <a:tcPr anchor="ctr"/>
                </a:tc>
                <a:tc vMerge="1">
                  <a:txBody>
                    <a:bodyPr/>
                    <a:lstStyle/>
                    <a:p>
                      <a:pPr algn="ctr"/>
                      <a:endParaRPr lang="tr-TR" b="1" dirty="0"/>
                    </a:p>
                  </a:txBody>
                  <a:tcPr anchor="ctr"/>
                </a:tc>
                <a:tc vMerge="1">
                  <a:txBody>
                    <a:bodyPr/>
                    <a:lstStyle/>
                    <a:p>
                      <a:pPr algn="ctr"/>
                      <a:endParaRPr lang="tr-TR" b="1" dirty="0"/>
                    </a:p>
                  </a:txBody>
                  <a:tcPr anchor="ct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0"/>
            <a:ext cx="8964488" cy="404664"/>
          </a:xfrm>
        </p:spPr>
        <p:style>
          <a:lnRef idx="0">
            <a:schemeClr val="accent2"/>
          </a:lnRef>
          <a:fillRef idx="3">
            <a:schemeClr val="accent2"/>
          </a:fillRef>
          <a:effectRef idx="3">
            <a:schemeClr val="accent2"/>
          </a:effectRef>
          <a:fontRef idx="minor">
            <a:schemeClr val="lt1"/>
          </a:fontRef>
        </p:style>
        <p:txBody>
          <a:bodyPr/>
          <a:lstStyle/>
          <a:p>
            <a:pPr algn="ctr"/>
            <a:r>
              <a:rPr lang="tr-TR" sz="2800" b="0" dirty="0">
                <a:effectLst/>
              </a:rPr>
              <a:t>Afyonkarahisar Gazi Mesleki ve Teknik Anadolu Lisesi</a:t>
            </a:r>
            <a:endParaRPr lang="tr-TR" sz="2800"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3892735206"/>
              </p:ext>
            </p:extLst>
          </p:nvPr>
        </p:nvGraphicFramePr>
        <p:xfrm>
          <a:off x="277549" y="476674"/>
          <a:ext cx="8892480" cy="6381327"/>
        </p:xfrm>
        <a:graphic>
          <a:graphicData uri="http://schemas.openxmlformats.org/drawingml/2006/table">
            <a:tbl>
              <a:tblPr firstRow="1" bandRow="1">
                <a:tableStyleId>{21E4AEA4-8DFA-4A89-87EB-49C32662AFE0}</a:tableStyleId>
              </a:tblPr>
              <a:tblGrid>
                <a:gridCol w="1778496"/>
                <a:gridCol w="1778496"/>
                <a:gridCol w="2177619"/>
                <a:gridCol w="1379373"/>
                <a:gridCol w="1778496"/>
              </a:tblGrid>
              <a:tr h="575253">
                <a:tc>
                  <a:txBody>
                    <a:bodyPr/>
                    <a:lstStyle/>
                    <a:p>
                      <a:pPr algn="ctr"/>
                      <a:r>
                        <a:rPr lang="tr-TR" sz="1050" dirty="0" smtClean="0"/>
                        <a:t>PROGRAM</a:t>
                      </a:r>
                      <a:r>
                        <a:rPr lang="tr-TR" sz="1050" baseline="0" dirty="0" smtClean="0"/>
                        <a:t> TÜRÜ</a:t>
                      </a:r>
                      <a:endParaRPr lang="tr-TR" sz="1050" dirty="0"/>
                    </a:p>
                  </a:txBody>
                  <a:tcPr anchor="ctr"/>
                </a:tc>
                <a:tc>
                  <a:txBody>
                    <a:bodyPr/>
                    <a:lstStyle/>
                    <a:p>
                      <a:r>
                        <a:rPr lang="tr-TR" sz="1050" dirty="0" smtClean="0"/>
                        <a:t>ALAN</a:t>
                      </a:r>
                      <a:endParaRPr lang="tr-TR" sz="1050" dirty="0"/>
                    </a:p>
                  </a:txBody>
                  <a:tcPr anchor="ctr"/>
                </a:tc>
                <a:tc>
                  <a:txBody>
                    <a:bodyPr/>
                    <a:lstStyle/>
                    <a:p>
                      <a:r>
                        <a:rPr lang="tr-TR" sz="1050" dirty="0" smtClean="0"/>
                        <a:t>DAL</a:t>
                      </a:r>
                      <a:endParaRPr lang="tr-TR" sz="1050" dirty="0"/>
                    </a:p>
                  </a:txBody>
                  <a:tcPr anchor="ctr"/>
                </a:tc>
                <a:tc>
                  <a:txBody>
                    <a:bodyPr/>
                    <a:lstStyle/>
                    <a:p>
                      <a:pPr algn="ctr"/>
                      <a:r>
                        <a:rPr lang="tr-TR" sz="1050" dirty="0" smtClean="0"/>
                        <a:t>ÖĞRETİM ŞEKLİ</a:t>
                      </a:r>
                      <a:endParaRPr lang="tr-TR" sz="1050" dirty="0"/>
                    </a:p>
                  </a:txBody>
                  <a:tcPr anchor="ctr"/>
                </a:tc>
                <a:tc>
                  <a:txBody>
                    <a:bodyPr/>
                    <a:lstStyle/>
                    <a:p>
                      <a:pPr algn="ctr"/>
                      <a:r>
                        <a:rPr lang="tr-TR" sz="1400" b="1" dirty="0" smtClean="0"/>
                        <a:t>2023 OBP</a:t>
                      </a:r>
                      <a:endParaRPr lang="tr-TR" sz="1400" b="1" dirty="0"/>
                    </a:p>
                  </a:txBody>
                  <a:tcPr anchor="ctr"/>
                </a:tc>
              </a:tr>
              <a:tr h="542573">
                <a:tc rowSpan="12">
                  <a:txBody>
                    <a:bodyPr/>
                    <a:lstStyle/>
                    <a:p>
                      <a:pPr algn="ctr"/>
                      <a:r>
                        <a:rPr lang="tr-TR" sz="1200" dirty="0" smtClean="0"/>
                        <a:t>ANADOLU MESLEK PROGRAMI</a:t>
                      </a:r>
                      <a:endParaRPr lang="tr-TR" sz="1200" dirty="0"/>
                    </a:p>
                  </a:txBody>
                  <a:tcPr anchor="ctr"/>
                </a:tc>
                <a:tc rowSpan="3">
                  <a:txBody>
                    <a:bodyPr/>
                    <a:lstStyle/>
                    <a:p>
                      <a:r>
                        <a:rPr lang="tr-TR" sz="1000" b="1" i="0" kern="1200" dirty="0" smtClean="0">
                          <a:solidFill>
                            <a:schemeClr val="dk1"/>
                          </a:solidFill>
                          <a:effectLst/>
                          <a:latin typeface="+mn-lt"/>
                          <a:ea typeface="+mn-ea"/>
                          <a:cs typeface="+mn-cs"/>
                        </a:rPr>
                        <a:t>ELEKTRİK- ELEKTRONİK TEKNOLOJİSİ</a:t>
                      </a:r>
                      <a:endParaRPr lang="tr-TR" sz="100" b="1" dirty="0"/>
                    </a:p>
                  </a:txBody>
                  <a:tcPr anchor="ctr"/>
                </a:tc>
                <a:tc>
                  <a:txBody>
                    <a:bodyPr/>
                    <a:lstStyle/>
                    <a:p>
                      <a:r>
                        <a:rPr lang="tr-TR" sz="1400" b="0" i="0" kern="1200" dirty="0" smtClean="0">
                          <a:solidFill>
                            <a:schemeClr val="dk1"/>
                          </a:solidFill>
                          <a:latin typeface="+mn-lt"/>
                          <a:ea typeface="+mn-ea"/>
                          <a:cs typeface="+mn-cs"/>
                        </a:rPr>
                        <a:t>Elektrik Tesisatları ve Dağıtımı</a:t>
                      </a:r>
                      <a:endParaRPr lang="tr-TR" sz="1400" dirty="0"/>
                    </a:p>
                  </a:txBody>
                  <a:tcPr anchor="ctr"/>
                </a:tc>
                <a:tc rowSpan="12">
                  <a:txBody>
                    <a:bodyPr/>
                    <a:lstStyle/>
                    <a:p>
                      <a:pPr algn="ctr"/>
                      <a:r>
                        <a:rPr lang="tr-TR" sz="1200" dirty="0" smtClean="0"/>
                        <a:t>KARMA</a:t>
                      </a:r>
                      <a:endParaRPr lang="tr-TR" sz="1200" dirty="0"/>
                    </a:p>
                  </a:txBody>
                  <a:tcPr anchor="ctr"/>
                </a:tc>
                <a:tc rowSpan="12">
                  <a:txBody>
                    <a:bodyPr/>
                    <a:lstStyle/>
                    <a:p>
                      <a:pPr algn="ctr"/>
                      <a:r>
                        <a:rPr lang="tr-TR" sz="1800" b="1" i="0" kern="1200" dirty="0" smtClean="0">
                          <a:solidFill>
                            <a:schemeClr val="dk1"/>
                          </a:solidFill>
                          <a:effectLst/>
                          <a:latin typeface="+mn-lt"/>
                          <a:ea typeface="+mn-ea"/>
                          <a:cs typeface="+mn-cs"/>
                        </a:rPr>
                        <a:t>68,91</a:t>
                      </a:r>
                      <a:endParaRPr lang="tr-TR" sz="1800" b="1" dirty="0"/>
                    </a:p>
                  </a:txBody>
                  <a:tcPr anchor="ctr"/>
                </a:tc>
              </a:tr>
              <a:tr h="319160">
                <a:tc vMerge="1">
                  <a:txBody>
                    <a:bodyPr/>
                    <a:lstStyle/>
                    <a:p>
                      <a:endParaRPr lang="tr-TR"/>
                    </a:p>
                  </a:txBody>
                  <a:tcPr/>
                </a:tc>
                <a:tc vMerge="1">
                  <a:txBody>
                    <a:bodyPr/>
                    <a:lstStyle/>
                    <a:p>
                      <a:endParaRPr lang="tr-TR"/>
                    </a:p>
                  </a:txBody>
                  <a:tcPr/>
                </a:tc>
                <a:tc>
                  <a:txBody>
                    <a:bodyPr/>
                    <a:lstStyle/>
                    <a:p>
                      <a:r>
                        <a:rPr lang="tr-TR" sz="1400" b="0" i="0" kern="1200" dirty="0" smtClean="0">
                          <a:solidFill>
                            <a:schemeClr val="dk1"/>
                          </a:solidFill>
                          <a:latin typeface="+mn-lt"/>
                          <a:ea typeface="+mn-ea"/>
                          <a:cs typeface="+mn-cs"/>
                        </a:rPr>
                        <a:t>Elektronik ve Haberleşme</a:t>
                      </a:r>
                      <a:endParaRPr lang="tr-TR" sz="1400" dirty="0"/>
                    </a:p>
                  </a:txBody>
                  <a:tcPr anchor="ctr"/>
                </a:tc>
                <a:tc vMerge="1">
                  <a:txBody>
                    <a:bodyPr/>
                    <a:lstStyle/>
                    <a:p>
                      <a:endParaRPr lang="tr-TR"/>
                    </a:p>
                  </a:txBody>
                  <a:tcPr/>
                </a:tc>
                <a:tc vMerge="1">
                  <a:txBody>
                    <a:bodyPr/>
                    <a:lstStyle/>
                    <a:p>
                      <a:endParaRPr lang="tr-TR"/>
                    </a:p>
                  </a:txBody>
                  <a:tcPr/>
                </a:tc>
              </a:tr>
              <a:tr h="319160">
                <a:tc vMerge="1">
                  <a:txBody>
                    <a:bodyPr/>
                    <a:lstStyle/>
                    <a:p>
                      <a:endParaRPr lang="tr-TR"/>
                    </a:p>
                  </a:txBody>
                  <a:tcPr/>
                </a:tc>
                <a:tc vMerge="1">
                  <a:txBody>
                    <a:bodyPr/>
                    <a:lstStyle/>
                    <a:p>
                      <a:endParaRPr lang="tr-TR"/>
                    </a:p>
                  </a:txBody>
                  <a:tcPr/>
                </a:tc>
                <a:tc>
                  <a:txBody>
                    <a:bodyPr/>
                    <a:lstStyle/>
                    <a:p>
                      <a:pPr fontAlgn="t"/>
                      <a:r>
                        <a:rPr lang="tr-TR" sz="1400" b="0" i="0" dirty="0" smtClean="0">
                          <a:effectLst/>
                          <a:latin typeface="MyriadPro"/>
                        </a:rPr>
                        <a:t>Asansör </a:t>
                      </a:r>
                      <a:r>
                        <a:rPr lang="tr-TR" sz="1400" b="0" i="0" dirty="0">
                          <a:effectLst/>
                          <a:latin typeface="MyriadPro"/>
                        </a:rPr>
                        <a:t>Sistemleri</a:t>
                      </a:r>
                    </a:p>
                  </a:txBody>
                  <a:tcPr/>
                </a:tc>
                <a:tc vMerge="1">
                  <a:txBody>
                    <a:bodyPr/>
                    <a:lstStyle/>
                    <a:p>
                      <a:endParaRPr lang="tr-TR"/>
                    </a:p>
                  </a:txBody>
                  <a:tcPr/>
                </a:tc>
                <a:tc vMerge="1">
                  <a:txBody>
                    <a:bodyPr/>
                    <a:lstStyle/>
                    <a:p>
                      <a:endParaRPr lang="tr-TR"/>
                    </a:p>
                  </a:txBody>
                  <a:tcPr/>
                </a:tc>
              </a:tr>
              <a:tr h="431204">
                <a:tc vMerge="1">
                  <a:txBody>
                    <a:bodyPr/>
                    <a:lstStyle/>
                    <a:p>
                      <a:endParaRPr lang="tr-TR"/>
                    </a:p>
                  </a:txBody>
                  <a:tcPr/>
                </a:tc>
                <a:tc rowSpan="3">
                  <a:txBody>
                    <a:bodyPr/>
                    <a:lstStyle/>
                    <a:p>
                      <a:r>
                        <a:rPr lang="tr-TR" sz="1000" b="1" i="0" kern="1200" dirty="0" smtClean="0">
                          <a:solidFill>
                            <a:schemeClr val="dk1"/>
                          </a:solidFill>
                          <a:effectLst/>
                          <a:latin typeface="+mn-lt"/>
                          <a:ea typeface="+mn-ea"/>
                          <a:cs typeface="+mn-cs"/>
                        </a:rPr>
                        <a:t>KİMYA TEKNOLOJİSİ</a:t>
                      </a:r>
                      <a:endParaRPr lang="tr-TR" sz="100" b="1" dirty="0"/>
                    </a:p>
                  </a:txBody>
                  <a:tcPr anchor="ctr"/>
                </a:tc>
                <a:tc>
                  <a:txBody>
                    <a:bodyPr/>
                    <a:lstStyle/>
                    <a:p>
                      <a:r>
                        <a:rPr lang="tr-TR" sz="1400" b="0" i="0" kern="1200" dirty="0" smtClean="0">
                          <a:solidFill>
                            <a:schemeClr val="dk1"/>
                          </a:solidFill>
                          <a:effectLst/>
                          <a:latin typeface="+mn-lt"/>
                          <a:ea typeface="+mn-ea"/>
                          <a:cs typeface="+mn-cs"/>
                        </a:rPr>
                        <a:t>Kimya Laboratuvarı</a:t>
                      </a:r>
                      <a:endParaRPr lang="tr-TR" sz="1400" dirty="0"/>
                    </a:p>
                  </a:txBody>
                  <a:tcPr anchor="ctr"/>
                </a:tc>
                <a:tc vMerge="1">
                  <a:txBody>
                    <a:bodyPr/>
                    <a:lstStyle/>
                    <a:p>
                      <a:endParaRPr lang="tr-TR"/>
                    </a:p>
                  </a:txBody>
                  <a:tcPr/>
                </a:tc>
                <a:tc vMerge="1">
                  <a:txBody>
                    <a:bodyPr/>
                    <a:lstStyle/>
                    <a:p>
                      <a:endParaRPr lang="tr-TR"/>
                    </a:p>
                  </a:txBody>
                  <a:tcPr/>
                </a:tc>
              </a:tr>
              <a:tr h="319160">
                <a:tc vMerge="1">
                  <a:txBody>
                    <a:bodyPr/>
                    <a:lstStyle/>
                    <a:p>
                      <a:endParaRPr lang="tr-TR"/>
                    </a:p>
                  </a:txBody>
                  <a:tcPr/>
                </a:tc>
                <a:tc vMerge="1">
                  <a:txBody>
                    <a:bodyPr/>
                    <a:lstStyle/>
                    <a:p>
                      <a:endParaRPr lang="tr-TR"/>
                    </a:p>
                  </a:txBody>
                  <a:tcPr/>
                </a:tc>
                <a:tc>
                  <a:txBody>
                    <a:bodyPr/>
                    <a:lstStyle/>
                    <a:p>
                      <a:r>
                        <a:rPr lang="tr-TR" sz="1400" b="0" i="0" kern="1200" dirty="0" smtClean="0">
                          <a:solidFill>
                            <a:schemeClr val="dk1"/>
                          </a:solidFill>
                          <a:effectLst/>
                          <a:latin typeface="+mn-lt"/>
                          <a:ea typeface="+mn-ea"/>
                          <a:cs typeface="+mn-cs"/>
                        </a:rPr>
                        <a:t>Proses</a:t>
                      </a:r>
                      <a:endParaRPr lang="tr-TR" sz="1400" dirty="0"/>
                    </a:p>
                  </a:txBody>
                  <a:tcPr anchor="ctr"/>
                </a:tc>
                <a:tc vMerge="1">
                  <a:txBody>
                    <a:bodyPr/>
                    <a:lstStyle/>
                    <a:p>
                      <a:endParaRPr lang="tr-TR"/>
                    </a:p>
                  </a:txBody>
                  <a:tcPr/>
                </a:tc>
                <a:tc vMerge="1">
                  <a:txBody>
                    <a:bodyPr/>
                    <a:lstStyle/>
                    <a:p>
                      <a:endParaRPr lang="tr-TR"/>
                    </a:p>
                  </a:txBody>
                  <a:tcPr/>
                </a:tc>
              </a:tr>
              <a:tr h="319160">
                <a:tc vMerge="1">
                  <a:txBody>
                    <a:bodyPr/>
                    <a:lstStyle/>
                    <a:p>
                      <a:endParaRPr lang="tr-TR"/>
                    </a:p>
                  </a:txBody>
                  <a:tcPr/>
                </a:tc>
                <a:tc vMerge="1">
                  <a:txBody>
                    <a:bodyPr/>
                    <a:lstStyle/>
                    <a:p>
                      <a:endParaRPr lang="tr-TR"/>
                    </a:p>
                  </a:txBody>
                  <a:tcPr/>
                </a:tc>
                <a:tc>
                  <a:txBody>
                    <a:bodyPr/>
                    <a:lstStyle/>
                    <a:p>
                      <a:r>
                        <a:rPr lang="tr-TR" sz="1400" dirty="0" smtClean="0"/>
                        <a:t>-</a:t>
                      </a:r>
                      <a:endParaRPr lang="tr-TR" sz="1400" dirty="0"/>
                    </a:p>
                  </a:txBody>
                  <a:tcPr anchor="ctr"/>
                </a:tc>
                <a:tc vMerge="1">
                  <a:txBody>
                    <a:bodyPr/>
                    <a:lstStyle/>
                    <a:p>
                      <a:endParaRPr lang="tr-TR"/>
                    </a:p>
                  </a:txBody>
                  <a:tcPr/>
                </a:tc>
                <a:tc vMerge="1">
                  <a:txBody>
                    <a:bodyPr/>
                    <a:lstStyle/>
                    <a:p>
                      <a:endParaRPr lang="tr-TR"/>
                    </a:p>
                  </a:txBody>
                  <a:tcPr/>
                </a:tc>
              </a:tr>
              <a:tr h="961741">
                <a:tc vMerge="1">
                  <a:txBody>
                    <a:bodyPr/>
                    <a:lstStyle/>
                    <a:p>
                      <a:endParaRPr lang="tr-TR"/>
                    </a:p>
                  </a:txBody>
                  <a:tcPr/>
                </a:tc>
                <a:tc>
                  <a:txBody>
                    <a:bodyPr/>
                    <a:lstStyle/>
                    <a:p>
                      <a:r>
                        <a:rPr lang="tr-TR" sz="1000" b="1" i="0" kern="1200" dirty="0" smtClean="0">
                          <a:solidFill>
                            <a:schemeClr val="dk1"/>
                          </a:solidFill>
                          <a:effectLst/>
                          <a:latin typeface="+mn-lt"/>
                          <a:ea typeface="+mn-ea"/>
                          <a:cs typeface="+mn-cs"/>
                        </a:rPr>
                        <a:t>MOBİLYA VE İÇ MEKÂN TASARIMI</a:t>
                      </a:r>
                      <a:endParaRPr lang="tr-TR" sz="100" b="1" dirty="0"/>
                    </a:p>
                  </a:txBody>
                  <a:tcPr anchor="ctr"/>
                </a:tc>
                <a:tc>
                  <a:txBody>
                    <a:bodyPr/>
                    <a:lstStyle/>
                    <a:p>
                      <a:r>
                        <a:rPr lang="tr-TR" sz="1400" b="0" i="0" kern="1200" dirty="0" smtClean="0">
                          <a:solidFill>
                            <a:schemeClr val="dk1"/>
                          </a:solidFill>
                          <a:latin typeface="+mn-lt"/>
                          <a:ea typeface="+mn-ea"/>
                          <a:cs typeface="+mn-cs"/>
                        </a:rPr>
                        <a:t>Mobilya Üretim Teknolojisi</a:t>
                      </a:r>
                      <a:endParaRPr lang="tr-TR" sz="1400" dirty="0"/>
                    </a:p>
                  </a:txBody>
                  <a:tcPr anchor="ctr"/>
                </a:tc>
                <a:tc vMerge="1">
                  <a:txBody>
                    <a:bodyPr/>
                    <a:lstStyle/>
                    <a:p>
                      <a:endParaRPr lang="tr-TR"/>
                    </a:p>
                  </a:txBody>
                  <a:tcPr/>
                </a:tc>
                <a:tc vMerge="1">
                  <a:txBody>
                    <a:bodyPr/>
                    <a:lstStyle/>
                    <a:p>
                      <a:endParaRPr lang="tr-TR"/>
                    </a:p>
                  </a:txBody>
                  <a:tcPr/>
                </a:tc>
              </a:tr>
              <a:tr h="983906">
                <a:tc vMerge="1">
                  <a:txBody>
                    <a:bodyPr/>
                    <a:lstStyle/>
                    <a:p>
                      <a:endParaRPr lang="tr-TR"/>
                    </a:p>
                  </a:txBody>
                  <a:tcPr/>
                </a:tc>
                <a:tc rowSpan="2">
                  <a:txBody>
                    <a:bodyPr/>
                    <a:lstStyle/>
                    <a:p>
                      <a:r>
                        <a:rPr lang="tr-TR" sz="1000" b="1" i="0" kern="1200" dirty="0" smtClean="0">
                          <a:solidFill>
                            <a:schemeClr val="dk1"/>
                          </a:solidFill>
                          <a:effectLst/>
                          <a:latin typeface="+mn-lt"/>
                          <a:ea typeface="+mn-ea"/>
                          <a:cs typeface="+mn-cs"/>
                        </a:rPr>
                        <a:t>TESİSAT TEKNOLOJİSİ VE İKLİMLENDİRME</a:t>
                      </a:r>
                      <a:endParaRPr lang="tr-TR" sz="100" b="1" dirty="0"/>
                    </a:p>
                  </a:txBody>
                  <a:tcPr anchor="ctr"/>
                </a:tc>
                <a:tc>
                  <a:txBody>
                    <a:bodyPr/>
                    <a:lstStyle/>
                    <a:p>
                      <a:pPr fontAlgn="t"/>
                      <a:r>
                        <a:rPr lang="tr-TR" sz="1400" b="0" i="0" dirty="0">
                          <a:latin typeface="MyriadPro"/>
                        </a:rPr>
                        <a:t/>
                      </a:r>
                      <a:br>
                        <a:rPr lang="tr-TR" sz="1400" b="0" i="0" dirty="0">
                          <a:latin typeface="MyriadPro"/>
                        </a:rPr>
                      </a:br>
                      <a:r>
                        <a:rPr lang="tr-TR" sz="1400" b="0" i="0" dirty="0">
                          <a:latin typeface="MyriadPro"/>
                        </a:rPr>
                        <a:t>Soğutma ve İklimlendirme Sistemleri</a:t>
                      </a:r>
                    </a:p>
                  </a:txBody>
                  <a:tcPr/>
                </a:tc>
                <a:tc vMerge="1">
                  <a:txBody>
                    <a:bodyPr/>
                    <a:lstStyle/>
                    <a:p>
                      <a:endParaRPr lang="tr-TR"/>
                    </a:p>
                  </a:txBody>
                  <a:tcPr/>
                </a:tc>
                <a:tc vMerge="1">
                  <a:txBody>
                    <a:bodyPr/>
                    <a:lstStyle/>
                    <a:p>
                      <a:endParaRPr lang="tr-TR"/>
                    </a:p>
                  </a:txBody>
                  <a:tcPr/>
                </a:tc>
              </a:tr>
              <a:tr h="397201">
                <a:tc vMerge="1">
                  <a:txBody>
                    <a:bodyPr/>
                    <a:lstStyle/>
                    <a:p>
                      <a:endParaRPr lang="tr-TR"/>
                    </a:p>
                  </a:txBody>
                  <a:tcPr/>
                </a:tc>
                <a:tc vMerge="1">
                  <a:txBody>
                    <a:bodyPr/>
                    <a:lstStyle/>
                    <a:p>
                      <a:endParaRPr lang="tr-TR"/>
                    </a:p>
                  </a:txBody>
                  <a:tcPr/>
                </a:tc>
                <a:tc>
                  <a:txBody>
                    <a:bodyPr/>
                    <a:lstStyle/>
                    <a:p>
                      <a:r>
                        <a:rPr lang="tr-TR" sz="1400" b="0" i="0" kern="1200" dirty="0" smtClean="0">
                          <a:solidFill>
                            <a:schemeClr val="dk1"/>
                          </a:solidFill>
                          <a:latin typeface="+mn-lt"/>
                          <a:ea typeface="+mn-ea"/>
                          <a:cs typeface="+mn-cs"/>
                        </a:rPr>
                        <a:t>Tesisat ve Enerji Sistemleri</a:t>
                      </a:r>
                      <a:endParaRPr lang="tr-TR" sz="1400" dirty="0"/>
                    </a:p>
                  </a:txBody>
                  <a:tcPr anchor="ctr"/>
                </a:tc>
                <a:tc vMerge="1">
                  <a:txBody>
                    <a:bodyPr/>
                    <a:lstStyle/>
                    <a:p>
                      <a:endParaRPr lang="tr-TR"/>
                    </a:p>
                  </a:txBody>
                  <a:tcPr/>
                </a:tc>
                <a:tc vMerge="1">
                  <a:txBody>
                    <a:bodyPr/>
                    <a:lstStyle/>
                    <a:p>
                      <a:endParaRPr lang="tr-TR"/>
                    </a:p>
                  </a:txBody>
                  <a:tcPr/>
                </a:tc>
              </a:tr>
              <a:tr h="542573">
                <a:tc vMerge="1">
                  <a:txBody>
                    <a:bodyPr/>
                    <a:lstStyle/>
                    <a:p>
                      <a:endParaRPr lang="tr-TR"/>
                    </a:p>
                  </a:txBody>
                  <a:tcPr/>
                </a:tc>
                <a:tc>
                  <a:txBody>
                    <a:bodyPr/>
                    <a:lstStyle/>
                    <a:p>
                      <a:r>
                        <a:rPr lang="tr-TR" sz="1000" b="1" i="0" kern="1200" dirty="0" smtClean="0">
                          <a:solidFill>
                            <a:schemeClr val="dk1"/>
                          </a:solidFill>
                          <a:effectLst/>
                          <a:latin typeface="+mn-lt"/>
                          <a:ea typeface="+mn-ea"/>
                          <a:cs typeface="+mn-cs"/>
                        </a:rPr>
                        <a:t>İTFAİYECİLİK VE YANGIN GÜVENLİĞİ</a:t>
                      </a:r>
                      <a:endParaRPr lang="tr-TR" sz="100" b="1" dirty="0"/>
                    </a:p>
                  </a:txBody>
                  <a:tcPr anchor="ctr"/>
                </a:tc>
                <a:tc>
                  <a:txBody>
                    <a:bodyPr/>
                    <a:lstStyle/>
                    <a:p>
                      <a:r>
                        <a:rPr lang="tr-TR" sz="1400" b="0" i="0" kern="1200" dirty="0" smtClean="0">
                          <a:solidFill>
                            <a:schemeClr val="dk1"/>
                          </a:solidFill>
                          <a:effectLst/>
                          <a:latin typeface="+mn-lt"/>
                          <a:ea typeface="+mn-ea"/>
                          <a:cs typeface="+mn-cs"/>
                        </a:rPr>
                        <a:t>İtfaiyecilik ve Yangın Güvenliği</a:t>
                      </a:r>
                      <a:endParaRPr lang="tr-TR" sz="1400" dirty="0"/>
                    </a:p>
                  </a:txBody>
                  <a:tcPr anchor="ctr"/>
                </a:tc>
                <a:tc vMerge="1">
                  <a:txBody>
                    <a:bodyPr/>
                    <a:lstStyle/>
                    <a:p>
                      <a:endParaRPr lang="tr-TR"/>
                    </a:p>
                  </a:txBody>
                  <a:tcPr/>
                </a:tc>
                <a:tc vMerge="1">
                  <a:txBody>
                    <a:bodyPr/>
                    <a:lstStyle/>
                    <a:p>
                      <a:endParaRPr lang="tr-TR"/>
                    </a:p>
                  </a:txBody>
                  <a:tcPr/>
                </a:tc>
              </a:tr>
              <a:tr h="335118">
                <a:tc vMerge="1">
                  <a:txBody>
                    <a:bodyPr/>
                    <a:lstStyle/>
                    <a:p>
                      <a:endParaRPr lang="tr-TR"/>
                    </a:p>
                  </a:txBody>
                  <a:tcPr/>
                </a:tc>
                <a:tc rowSpan="2">
                  <a:txBody>
                    <a:bodyPr/>
                    <a:lstStyle/>
                    <a:p>
                      <a:r>
                        <a:rPr lang="tr-TR" sz="1400" b="0" i="0" kern="1200" dirty="0" smtClean="0">
                          <a:solidFill>
                            <a:schemeClr val="dk1"/>
                          </a:solidFill>
                          <a:effectLst/>
                          <a:latin typeface="+mn-lt"/>
                          <a:ea typeface="+mn-ea"/>
                          <a:cs typeface="+mn-cs"/>
                        </a:rPr>
                        <a:t>Tekstil Teknolojisi</a:t>
                      </a:r>
                      <a:endParaRPr lang="tr-TR" sz="100" b="1" dirty="0"/>
                    </a:p>
                  </a:txBody>
                  <a:tcPr anchor="ctr"/>
                </a:tc>
                <a:tc>
                  <a:txBody>
                    <a:bodyPr/>
                    <a:lstStyle/>
                    <a:p>
                      <a:pPr fontAlgn="t"/>
                      <a:r>
                        <a:rPr lang="tr-TR" sz="1400" b="0" i="0" dirty="0" smtClean="0">
                          <a:effectLst/>
                          <a:latin typeface="MyriadPro"/>
                        </a:rPr>
                        <a:t>İplik </a:t>
                      </a:r>
                      <a:r>
                        <a:rPr lang="tr-TR" sz="1400" b="0" i="0" dirty="0">
                          <a:effectLst/>
                          <a:latin typeface="MyriadPro"/>
                        </a:rPr>
                        <a:t>Üretim Teknolojisi</a:t>
                      </a:r>
                    </a:p>
                  </a:txBody>
                  <a:tcPr/>
                </a:tc>
                <a:tc vMerge="1">
                  <a:txBody>
                    <a:bodyPr/>
                    <a:lstStyle/>
                    <a:p>
                      <a:endParaRPr lang="tr-TR"/>
                    </a:p>
                  </a:txBody>
                  <a:tcPr/>
                </a:tc>
                <a:tc vMerge="1">
                  <a:txBody>
                    <a:bodyPr/>
                    <a:lstStyle/>
                    <a:p>
                      <a:endParaRPr lang="tr-TR"/>
                    </a:p>
                  </a:txBody>
                  <a:tcPr/>
                </a:tc>
              </a:tr>
              <a:tr h="335118">
                <a:tc vMerge="1">
                  <a:txBody>
                    <a:bodyPr/>
                    <a:lstStyle/>
                    <a:p>
                      <a:endParaRPr lang="tr-TR"/>
                    </a:p>
                  </a:txBody>
                  <a:tcPr/>
                </a:tc>
                <a:tc vMerge="1">
                  <a:txBody>
                    <a:bodyPr/>
                    <a:lstStyle/>
                    <a:p>
                      <a:endParaRPr lang="tr-TR"/>
                    </a:p>
                  </a:txBody>
                  <a:tcPr/>
                </a:tc>
                <a:tc>
                  <a:txBody>
                    <a:bodyPr/>
                    <a:lstStyle/>
                    <a:p>
                      <a:r>
                        <a:rPr lang="tr-TR" sz="1400" b="0" i="0" kern="1200" dirty="0" smtClean="0">
                          <a:solidFill>
                            <a:schemeClr val="dk1"/>
                          </a:solidFill>
                          <a:effectLst/>
                          <a:latin typeface="+mn-lt"/>
                          <a:ea typeface="+mn-ea"/>
                          <a:cs typeface="+mn-cs"/>
                        </a:rPr>
                        <a:t>Örme Üretim Teknolojisi</a:t>
                      </a:r>
                      <a:endParaRPr lang="tr-TR" sz="1400" dirty="0"/>
                    </a:p>
                  </a:txBody>
                  <a:tcPr anchor="ctr"/>
                </a:tc>
                <a:tc vMerge="1">
                  <a:txBody>
                    <a:bodyPr/>
                    <a:lstStyle/>
                    <a:p>
                      <a:endParaRPr lang="tr-TR"/>
                    </a:p>
                  </a:txBody>
                  <a:tcPr/>
                </a:tc>
                <a:tc vMerge="1">
                  <a:txBody>
                    <a:bodyPr/>
                    <a:lstStyle/>
                    <a:p>
                      <a:endParaRPr lang="tr-TR"/>
                    </a:p>
                  </a:txBody>
                  <a:tcPr/>
                </a:tc>
              </a:tr>
            </a:tbl>
          </a:graphicData>
        </a:graphic>
      </p:graphicFrame>
    </p:spTree>
    <p:extLst>
      <p:ext uri="{BB962C8B-B14F-4D97-AF65-F5344CB8AC3E}">
        <p14:creationId xmlns:p14="http://schemas.microsoft.com/office/powerpoint/2010/main" val="1884325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23728" y="-99392"/>
            <a:ext cx="5157566" cy="156966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a:t>
            </a:r>
          </a:p>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ANADOLU LİSELERİ</a:t>
            </a:r>
            <a:endParaRPr lang="tr-TR"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Metin kutusu 5"/>
          <p:cNvSpPr txBox="1"/>
          <p:nvPr/>
        </p:nvSpPr>
        <p:spPr>
          <a:xfrm>
            <a:off x="107504" y="1798950"/>
            <a:ext cx="6768752" cy="4739759"/>
          </a:xfrm>
          <a:prstGeom prst="rect">
            <a:avLst/>
          </a:prstGeom>
          <a:noFill/>
        </p:spPr>
        <p:txBody>
          <a:bodyPr wrap="square" rtlCol="0">
            <a:spAutoFit/>
          </a:bodyPr>
          <a:lstStyle/>
          <a:p>
            <a:pPr marL="342900" indent="-342900" algn="just">
              <a:lnSpc>
                <a:spcPct val="150000"/>
              </a:lnSpc>
              <a:spcBef>
                <a:spcPts val="200"/>
              </a:spcBef>
              <a:spcAft>
                <a:spcPts val="200"/>
              </a:spcAft>
              <a:buFont typeface="Wingdings" pitchFamily="2" charset="2"/>
              <a:buChar char="q"/>
            </a:pPr>
            <a:r>
              <a:rPr lang="tr-TR" altLang="tr-TR" sz="2200" dirty="0" smtClean="0">
                <a:solidFill>
                  <a:schemeClr val="tx2">
                    <a:lumMod val="75000"/>
                  </a:schemeClr>
                </a:solidFill>
              </a:rPr>
              <a:t>Kamu </a:t>
            </a:r>
            <a:r>
              <a:rPr lang="tr-TR" altLang="tr-TR" sz="2200" dirty="0">
                <a:solidFill>
                  <a:schemeClr val="tx2">
                    <a:lumMod val="75000"/>
                  </a:schemeClr>
                </a:solidFill>
              </a:rPr>
              <a:t>ve özel sektörün</a:t>
            </a:r>
            <a:r>
              <a:rPr lang="tr-TR" altLang="tr-TR" sz="2200" b="1" dirty="0">
                <a:solidFill>
                  <a:schemeClr val="tx2">
                    <a:lumMod val="75000"/>
                  </a:schemeClr>
                </a:solidFill>
              </a:rPr>
              <a:t> muhasebe ve finansman, pazarlama ve perakende, büro yönetimi ve sekreterlik, bilişim teknolojileri alanlarında</a:t>
            </a:r>
            <a:r>
              <a:rPr lang="tr-TR" altLang="tr-TR" sz="2200" dirty="0">
                <a:solidFill>
                  <a:schemeClr val="tx2">
                    <a:lumMod val="75000"/>
                  </a:schemeClr>
                </a:solidFill>
              </a:rPr>
              <a:t>  ihtiyaç duyduğu, yabancı dil bilir, nitelikli elemanları yetiştiren, öğrencileri hem mesleğe hem de yüksek öğrenime hazırlayan ilköğretim okulu  üzerine dört yıl eğitim  süreli  meslek liseleridir.</a:t>
            </a:r>
          </a:p>
          <a:p>
            <a:pPr>
              <a:spcBef>
                <a:spcPts val="200"/>
              </a:spcBef>
              <a:spcAft>
                <a:spcPts val="200"/>
              </a:spcAft>
            </a:pPr>
            <a:endParaRPr lang="tr-TR" altLang="tr-TR" sz="2200" dirty="0">
              <a:solidFill>
                <a:schemeClr val="tx2">
                  <a:lumMod val="75000"/>
                </a:schemeClr>
              </a:solidFill>
            </a:endParaRPr>
          </a:p>
          <a:p>
            <a:endParaRPr lang="tr-TR" sz="2200" dirty="0" smtClean="0">
              <a:solidFill>
                <a:schemeClr val="tx2">
                  <a:lumMod val="75000"/>
                </a:schemeClr>
              </a:solidFill>
            </a:endParaRPr>
          </a:p>
          <a:p>
            <a:endParaRPr lang="tr-TR" sz="2200" dirty="0">
              <a:solidFill>
                <a:schemeClr val="tx2">
                  <a:lumMod val="75000"/>
                </a:schemeClr>
              </a:solidFill>
            </a:endParaRPr>
          </a:p>
        </p:txBody>
      </p:sp>
      <p:sp>
        <p:nvSpPr>
          <p:cNvPr id="2" name="Dikdörtgen 1"/>
          <p:cNvSpPr/>
          <p:nvPr/>
        </p:nvSpPr>
        <p:spPr>
          <a:xfrm>
            <a:off x="2878069" y="1340768"/>
            <a:ext cx="3648884" cy="464871"/>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just">
              <a:lnSpc>
                <a:spcPct val="150000"/>
              </a:lnSpc>
              <a:spcBef>
                <a:spcPts val="200"/>
              </a:spcBef>
              <a:spcAft>
                <a:spcPts val="200"/>
              </a:spcAft>
            </a:pPr>
            <a:r>
              <a:rPr lang="tr-TR" altLang="tr-TR"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ANADOLU TİCARET MESLEK LİSELERİ</a:t>
            </a:r>
            <a:endParaRPr lang="tr-TR" altLang="tr-T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1916832"/>
            <a:ext cx="2160240" cy="2088232"/>
          </a:xfrm>
          <a:prstGeom prst="rect">
            <a:avLst/>
          </a:prstGeom>
          <a:effectLst>
            <a:softEdge rad="63500"/>
          </a:effectLst>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3" y="4365104"/>
            <a:ext cx="2088233" cy="1800000"/>
          </a:xfrm>
          <a:prstGeom prst="rect">
            <a:avLst/>
          </a:prstGeom>
          <a:effectLst>
            <a:softEdge rad="63500"/>
          </a:effectLst>
        </p:spPr>
      </p:pic>
    </p:spTree>
    <p:extLst>
      <p:ext uri="{BB962C8B-B14F-4D97-AF65-F5344CB8AC3E}">
        <p14:creationId xmlns:p14="http://schemas.microsoft.com/office/powerpoint/2010/main" val="123031658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0"/>
            <a:ext cx="8892480" cy="1143000"/>
          </a:xfrm>
        </p:spPr>
        <p:style>
          <a:lnRef idx="0">
            <a:schemeClr val="accent4"/>
          </a:lnRef>
          <a:fillRef idx="3">
            <a:schemeClr val="accent4"/>
          </a:fillRef>
          <a:effectRef idx="3">
            <a:schemeClr val="accent4"/>
          </a:effectRef>
          <a:fontRef idx="minor">
            <a:schemeClr val="lt1"/>
          </a:fontRef>
        </p:style>
        <p:txBody>
          <a:bodyPr/>
          <a:lstStyle/>
          <a:p>
            <a:pPr algn="ctr"/>
            <a:r>
              <a:rPr lang="tr-TR" sz="3600" b="0" dirty="0">
                <a:effectLst/>
              </a:rPr>
              <a:t>Afyonkarahisar Ahi Evran Mesleki ve Teknik Anadolu Lisesi</a:t>
            </a:r>
            <a:endParaRPr lang="tr-TR" sz="3600"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478732876"/>
              </p:ext>
            </p:extLst>
          </p:nvPr>
        </p:nvGraphicFramePr>
        <p:xfrm>
          <a:off x="251520" y="1268760"/>
          <a:ext cx="8784976" cy="5472608"/>
        </p:xfrm>
        <a:graphic>
          <a:graphicData uri="http://schemas.openxmlformats.org/drawingml/2006/table">
            <a:tbl>
              <a:tblPr firstRow="1" bandRow="1">
                <a:tableStyleId>{C4B1156A-380E-4F78-BDF5-A606A8083BF9}</a:tableStyleId>
              </a:tblPr>
              <a:tblGrid>
                <a:gridCol w="2196244"/>
                <a:gridCol w="2196244"/>
                <a:gridCol w="2196244"/>
                <a:gridCol w="1098122"/>
                <a:gridCol w="1098122"/>
              </a:tblGrid>
              <a:tr h="1078267">
                <a:tc>
                  <a:txBody>
                    <a:bodyPr/>
                    <a:lstStyle/>
                    <a:p>
                      <a:pPr algn="l"/>
                      <a:r>
                        <a:rPr lang="tr-TR" dirty="0" smtClean="0"/>
                        <a:t>PROGRAM</a:t>
                      </a:r>
                      <a:r>
                        <a:rPr lang="tr-TR" baseline="0" dirty="0" smtClean="0"/>
                        <a:t> TÜRÜ</a:t>
                      </a:r>
                      <a:endParaRPr lang="tr-TR" dirty="0"/>
                    </a:p>
                  </a:txBody>
                  <a:tcPr anchor="ctr"/>
                </a:tc>
                <a:tc>
                  <a:txBody>
                    <a:bodyPr/>
                    <a:lstStyle/>
                    <a:p>
                      <a:pPr algn="ctr"/>
                      <a:r>
                        <a:rPr lang="tr-TR" dirty="0" smtClean="0"/>
                        <a:t>ALAN</a:t>
                      </a:r>
                      <a:endParaRPr lang="tr-TR" dirty="0"/>
                    </a:p>
                  </a:txBody>
                  <a:tcPr anchor="ctr"/>
                </a:tc>
                <a:tc>
                  <a:txBody>
                    <a:bodyPr/>
                    <a:lstStyle/>
                    <a:p>
                      <a:pPr algn="ctr"/>
                      <a:r>
                        <a:rPr lang="tr-TR" dirty="0" smtClean="0"/>
                        <a:t>DAL</a:t>
                      </a:r>
                      <a:endParaRPr lang="tr-TR" dirty="0"/>
                    </a:p>
                  </a:txBody>
                  <a:tcPr anchor="ctr"/>
                </a:tc>
                <a:tc>
                  <a:txBody>
                    <a:bodyPr/>
                    <a:lstStyle/>
                    <a:p>
                      <a:pPr algn="ctr"/>
                      <a:r>
                        <a:rPr lang="tr-TR" dirty="0" smtClean="0"/>
                        <a:t>ÖĞRETİM ŞEKLİ</a:t>
                      </a:r>
                      <a:endParaRPr lang="tr-TR" dirty="0"/>
                    </a:p>
                  </a:txBody>
                  <a:tcPr anchor="ctr"/>
                </a:tc>
                <a:tc>
                  <a:txBody>
                    <a:bodyPr/>
                    <a:lstStyle/>
                    <a:p>
                      <a:pPr algn="ctr"/>
                      <a:r>
                        <a:rPr lang="tr-TR" dirty="0" smtClean="0"/>
                        <a:t>2023 TABAN OBP</a:t>
                      </a:r>
                      <a:endParaRPr lang="tr-TR" dirty="0"/>
                    </a:p>
                  </a:txBody>
                  <a:tcPr anchor="ctr"/>
                </a:tc>
              </a:tr>
              <a:tr h="2464613">
                <a:tc rowSpan="2">
                  <a:txBody>
                    <a:bodyPr/>
                    <a:lstStyle/>
                    <a:p>
                      <a:r>
                        <a:rPr lang="tr-TR" dirty="0" smtClean="0"/>
                        <a:t>ANADOLU MESLEK PROGRAMI</a:t>
                      </a:r>
                      <a:endParaRPr lang="tr-TR" dirty="0"/>
                    </a:p>
                  </a:txBody>
                  <a:tcPr anchor="ctr"/>
                </a:tc>
                <a:tc>
                  <a:txBody>
                    <a:bodyPr/>
                    <a:lstStyle/>
                    <a:p>
                      <a:pPr algn="ctr"/>
                      <a:r>
                        <a:rPr lang="tr-TR" sz="1800" b="1" i="0" kern="1200" dirty="0" smtClean="0">
                          <a:solidFill>
                            <a:schemeClr val="dk1"/>
                          </a:solidFill>
                          <a:effectLst/>
                          <a:latin typeface="+mn-lt"/>
                          <a:ea typeface="+mn-ea"/>
                          <a:cs typeface="+mn-cs"/>
                        </a:rPr>
                        <a:t>ADALET</a:t>
                      </a:r>
                      <a:endParaRPr lang="tr-TR" sz="1200" b="1" dirty="0"/>
                    </a:p>
                  </a:txBody>
                  <a:tcPr marL="0" marR="0" marT="0" marB="0" anchor="ctr"/>
                </a:tc>
                <a:tc>
                  <a:txBody>
                    <a:bodyPr/>
                    <a:lstStyle/>
                    <a:p>
                      <a:pPr algn="ctr"/>
                      <a:r>
                        <a:rPr lang="tr-TR" sz="1800" b="0" i="0" kern="1200" dirty="0" smtClean="0">
                          <a:solidFill>
                            <a:schemeClr val="dk1"/>
                          </a:solidFill>
                          <a:effectLst/>
                          <a:latin typeface="+mn-lt"/>
                          <a:ea typeface="+mn-ea"/>
                          <a:cs typeface="+mn-cs"/>
                        </a:rPr>
                        <a:t>Zabıt Kâtipliği</a:t>
                      </a:r>
                      <a:endParaRPr lang="tr-TR" sz="1200" dirty="0"/>
                    </a:p>
                  </a:txBody>
                  <a:tcPr marL="0" marR="0" marT="0" marB="0" anchor="ctr"/>
                </a:tc>
                <a:tc rowSpan="2">
                  <a:txBody>
                    <a:bodyPr/>
                    <a:lstStyle/>
                    <a:p>
                      <a:pPr algn="ctr"/>
                      <a:r>
                        <a:rPr lang="tr-TR" dirty="0" smtClean="0"/>
                        <a:t>KARMA</a:t>
                      </a:r>
                      <a:endParaRPr lang="tr-TR" dirty="0"/>
                    </a:p>
                  </a:txBody>
                  <a:tcPr anchor="ctr"/>
                </a:tc>
                <a:tc rowSpan="2">
                  <a:txBody>
                    <a:bodyPr/>
                    <a:lstStyle/>
                    <a:p>
                      <a:pPr algn="ctr"/>
                      <a:r>
                        <a:rPr lang="tr-TR" sz="1800" b="1" i="0" kern="1200" dirty="0" smtClean="0">
                          <a:solidFill>
                            <a:schemeClr val="dk1"/>
                          </a:solidFill>
                          <a:effectLst/>
                          <a:latin typeface="+mn-lt"/>
                          <a:ea typeface="+mn-ea"/>
                          <a:cs typeface="+mn-cs"/>
                        </a:rPr>
                        <a:t>50,81</a:t>
                      </a:r>
                      <a:endParaRPr lang="tr-TR" b="1" dirty="0"/>
                    </a:p>
                  </a:txBody>
                  <a:tcPr anchor="ctr"/>
                </a:tc>
              </a:tr>
              <a:tr h="1929728">
                <a:tc vMerge="1">
                  <a:txBody>
                    <a:bodyPr/>
                    <a:lstStyle/>
                    <a:p>
                      <a:endParaRPr lang="tr-TR" dirty="0"/>
                    </a:p>
                  </a:txBody>
                  <a:tcPr/>
                </a:tc>
                <a:tc>
                  <a:txBody>
                    <a:bodyPr/>
                    <a:lstStyle/>
                    <a:p>
                      <a:pPr algn="ctr" fontAlgn="t"/>
                      <a:r>
                        <a:rPr lang="tr-TR" b="1" i="0" dirty="0">
                          <a:effectLst/>
                          <a:latin typeface="+mn-lt"/>
                        </a:rPr>
                        <a:t>MUHASEBE VE FİNANSMAN</a:t>
                      </a:r>
                    </a:p>
                  </a:txBody>
                  <a:tcPr anchor="ctr"/>
                </a:tc>
                <a:tc>
                  <a:txBody>
                    <a:bodyPr/>
                    <a:lstStyle/>
                    <a:p>
                      <a:pPr algn="ctr" fontAlgn="t"/>
                      <a:r>
                        <a:rPr lang="tr-TR" b="0" i="0" dirty="0" smtClean="0">
                          <a:effectLst/>
                          <a:latin typeface="MyriadPro"/>
                        </a:rPr>
                        <a:t>Muhasebe</a:t>
                      </a:r>
                      <a:endParaRPr lang="tr-TR" b="0" i="0" dirty="0">
                        <a:effectLst/>
                        <a:latin typeface="MyriadPro"/>
                      </a:endParaRPr>
                    </a:p>
                  </a:txBody>
                  <a:tcPr anchor="ctr"/>
                </a:tc>
                <a:tc vMerge="1">
                  <a:txBody>
                    <a:bodyPr/>
                    <a:lstStyle/>
                    <a:p>
                      <a:endParaRPr lang="tr-TR" dirty="0"/>
                    </a:p>
                  </a:txBody>
                  <a:tcPr/>
                </a:tc>
                <a:tc vMerge="1">
                  <a:txBody>
                    <a:bodyPr/>
                    <a:lstStyle/>
                    <a:p>
                      <a:endParaRPr lang="tr-TR"/>
                    </a:p>
                  </a:txBody>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0"/>
            <a:ext cx="8892480" cy="1143000"/>
          </a:xfrm>
        </p:spPr>
        <p:style>
          <a:lnRef idx="0">
            <a:schemeClr val="accent4"/>
          </a:lnRef>
          <a:fillRef idx="3">
            <a:schemeClr val="accent4"/>
          </a:fillRef>
          <a:effectRef idx="3">
            <a:schemeClr val="accent4"/>
          </a:effectRef>
          <a:fontRef idx="minor">
            <a:schemeClr val="lt1"/>
          </a:fontRef>
        </p:style>
        <p:txBody>
          <a:bodyPr anchor="ctr"/>
          <a:lstStyle/>
          <a:p>
            <a:pPr algn="ctr"/>
            <a:r>
              <a:rPr lang="tr-TR" sz="3600" b="0" dirty="0">
                <a:effectLst/>
              </a:rPr>
              <a:t>Susuz Mesleki ve Teknik Anadolu Lisesi</a:t>
            </a:r>
            <a:endParaRPr lang="tr-TR" sz="3600"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2145569074"/>
              </p:ext>
            </p:extLst>
          </p:nvPr>
        </p:nvGraphicFramePr>
        <p:xfrm>
          <a:off x="251520" y="1268760"/>
          <a:ext cx="8784976" cy="5472608"/>
        </p:xfrm>
        <a:graphic>
          <a:graphicData uri="http://schemas.openxmlformats.org/drawingml/2006/table">
            <a:tbl>
              <a:tblPr firstRow="1" bandRow="1">
                <a:tableStyleId>{8A107856-5554-42FB-B03E-39F5DBC370BA}</a:tableStyleId>
              </a:tblPr>
              <a:tblGrid>
                <a:gridCol w="2196244"/>
                <a:gridCol w="2196244"/>
                <a:gridCol w="2196244"/>
                <a:gridCol w="1098122"/>
                <a:gridCol w="1098122"/>
              </a:tblGrid>
              <a:tr h="2621482">
                <a:tc>
                  <a:txBody>
                    <a:bodyPr/>
                    <a:lstStyle/>
                    <a:p>
                      <a:pPr algn="l"/>
                      <a:r>
                        <a:rPr lang="tr-TR" dirty="0" smtClean="0"/>
                        <a:t>PROGRAM</a:t>
                      </a:r>
                      <a:r>
                        <a:rPr lang="tr-TR" baseline="0" dirty="0" smtClean="0"/>
                        <a:t> TÜRÜ</a:t>
                      </a:r>
                      <a:endParaRPr lang="tr-TR" dirty="0"/>
                    </a:p>
                  </a:txBody>
                  <a:tcPr anchor="ctr"/>
                </a:tc>
                <a:tc>
                  <a:txBody>
                    <a:bodyPr/>
                    <a:lstStyle/>
                    <a:p>
                      <a:pPr algn="ctr"/>
                      <a:r>
                        <a:rPr lang="tr-TR" dirty="0" smtClean="0"/>
                        <a:t>ALAN</a:t>
                      </a:r>
                      <a:endParaRPr lang="tr-TR" dirty="0"/>
                    </a:p>
                  </a:txBody>
                  <a:tcPr anchor="ctr"/>
                </a:tc>
                <a:tc>
                  <a:txBody>
                    <a:bodyPr/>
                    <a:lstStyle/>
                    <a:p>
                      <a:pPr algn="ctr"/>
                      <a:r>
                        <a:rPr lang="tr-TR" dirty="0" smtClean="0"/>
                        <a:t>DAL</a:t>
                      </a:r>
                      <a:endParaRPr lang="tr-TR" dirty="0"/>
                    </a:p>
                  </a:txBody>
                  <a:tcPr anchor="ctr"/>
                </a:tc>
                <a:tc>
                  <a:txBody>
                    <a:bodyPr/>
                    <a:lstStyle/>
                    <a:p>
                      <a:pPr algn="ctr"/>
                      <a:r>
                        <a:rPr lang="tr-TR" dirty="0" smtClean="0"/>
                        <a:t>ÖĞRETİM ŞEKLİ</a:t>
                      </a:r>
                      <a:endParaRPr lang="tr-TR" dirty="0"/>
                    </a:p>
                  </a:txBody>
                  <a:tcPr anchor="ctr"/>
                </a:tc>
                <a:tc>
                  <a:txBody>
                    <a:bodyPr/>
                    <a:lstStyle/>
                    <a:p>
                      <a:pPr algn="ctr"/>
                      <a:r>
                        <a:rPr lang="tr-TR" dirty="0" smtClean="0"/>
                        <a:t>2023 TABAN OBP</a:t>
                      </a:r>
                      <a:endParaRPr lang="tr-TR" dirty="0"/>
                    </a:p>
                  </a:txBody>
                  <a:tcPr anchor="ctr"/>
                </a:tc>
              </a:tr>
              <a:tr h="1425563">
                <a:tc rowSpan="2">
                  <a:txBody>
                    <a:bodyPr/>
                    <a:lstStyle/>
                    <a:p>
                      <a:r>
                        <a:rPr lang="tr-TR" dirty="0" smtClean="0"/>
                        <a:t>ANADOLU MESLEK PROGRAMI</a:t>
                      </a:r>
                      <a:endParaRPr lang="tr-TR" dirty="0"/>
                    </a:p>
                  </a:txBody>
                  <a:tcPr anchor="ctr"/>
                </a:tc>
                <a:tc>
                  <a:txBody>
                    <a:bodyPr/>
                    <a:lstStyle/>
                    <a:p>
                      <a:pPr algn="ctr" fontAlgn="t"/>
                      <a:r>
                        <a:rPr lang="tr-TR" dirty="0">
                          <a:effectLst/>
                        </a:rPr>
                        <a:t>MUHASEBE VE FİNANSMAN</a:t>
                      </a:r>
                      <a:endParaRPr lang="tr-TR" b="1" i="0" dirty="0">
                        <a:effectLst/>
                        <a:latin typeface="MyriadPro"/>
                      </a:endParaRPr>
                    </a:p>
                  </a:txBody>
                  <a:tcPr anchor="ctr"/>
                </a:tc>
                <a:tc>
                  <a:txBody>
                    <a:bodyPr/>
                    <a:lstStyle/>
                    <a:p>
                      <a:pPr algn="ctr" fontAlgn="t"/>
                      <a:r>
                        <a:rPr lang="tr-TR" dirty="0" smtClean="0">
                          <a:effectLst/>
                        </a:rPr>
                        <a:t>Muhasebe</a:t>
                      </a:r>
                      <a:endParaRPr lang="tr-TR" b="0" i="0" dirty="0">
                        <a:effectLst/>
                        <a:latin typeface="MyriadPro"/>
                      </a:endParaRPr>
                    </a:p>
                  </a:txBody>
                  <a:tcPr anchor="ctr"/>
                </a:tc>
                <a:tc rowSpan="2">
                  <a:txBody>
                    <a:bodyPr/>
                    <a:lstStyle/>
                    <a:p>
                      <a:pPr algn="ctr"/>
                      <a:r>
                        <a:rPr lang="tr-TR" dirty="0" smtClean="0"/>
                        <a:t>KARMA</a:t>
                      </a:r>
                      <a:endParaRPr lang="tr-TR" dirty="0"/>
                    </a:p>
                  </a:txBody>
                  <a:tcPr anchor="ctr"/>
                </a:tc>
                <a:tc rowSpan="2">
                  <a:txBody>
                    <a:bodyPr/>
                    <a:lstStyle/>
                    <a:p>
                      <a:pPr algn="ctr"/>
                      <a:r>
                        <a:rPr lang="tr-TR" sz="1800" b="1" i="0" kern="1200" dirty="0" smtClean="0">
                          <a:solidFill>
                            <a:schemeClr val="dk1"/>
                          </a:solidFill>
                          <a:effectLst/>
                          <a:latin typeface="+mn-lt"/>
                          <a:ea typeface="+mn-ea"/>
                          <a:cs typeface="+mn-cs"/>
                        </a:rPr>
                        <a:t>40,39</a:t>
                      </a:r>
                      <a:endParaRPr lang="tr-TR" b="1" dirty="0"/>
                    </a:p>
                  </a:txBody>
                  <a:tcPr anchor="ctr"/>
                </a:tc>
              </a:tr>
              <a:tr h="1425563">
                <a:tc vMerge="1">
                  <a:txBody>
                    <a:bodyPr/>
                    <a:lstStyle/>
                    <a:p>
                      <a:endParaRPr lang="tr-TR"/>
                    </a:p>
                  </a:txBody>
                  <a:tcPr/>
                </a:tc>
                <a:tc>
                  <a:txBody>
                    <a:bodyPr/>
                    <a:lstStyle/>
                    <a:p>
                      <a:pPr algn="ctr" fontAlgn="t"/>
                      <a:r>
                        <a:rPr lang="tr-TR" b="0" i="0" dirty="0" smtClean="0">
                          <a:effectLst/>
                          <a:latin typeface="MyriadPro"/>
                        </a:rPr>
                        <a:t>PAZARLAMA VE PERAKENDE</a:t>
                      </a:r>
                      <a:endParaRPr lang="tr-TR" b="0" i="0" dirty="0">
                        <a:effectLst/>
                        <a:latin typeface="MyriadPro"/>
                      </a:endParaRPr>
                    </a:p>
                  </a:txBody>
                  <a:tcPr anchor="ctr"/>
                </a:tc>
                <a:tc>
                  <a:txBody>
                    <a:bodyPr/>
                    <a:lstStyle/>
                    <a:p>
                      <a:pPr algn="ctr" fontAlgn="t"/>
                      <a:r>
                        <a:rPr lang="tr-TR" b="0" i="0" dirty="0" smtClean="0">
                          <a:effectLst/>
                          <a:latin typeface="MyriadPro"/>
                        </a:rPr>
                        <a:t>-</a:t>
                      </a:r>
                      <a:endParaRPr lang="tr-TR" b="0" i="0" dirty="0">
                        <a:effectLst/>
                        <a:latin typeface="MyriadPro"/>
                      </a:endParaRPr>
                    </a:p>
                  </a:txBody>
                  <a:tcPr anchor="ctr"/>
                </a:tc>
                <a:tc vMerge="1">
                  <a:txBody>
                    <a:bodyPr/>
                    <a:lstStyle/>
                    <a:p>
                      <a:endParaRPr lang="tr-TR"/>
                    </a:p>
                  </a:txBody>
                  <a:tcPr/>
                </a:tc>
                <a:tc vMerge="1">
                  <a:txBody>
                    <a:bodyPr/>
                    <a:lstStyle/>
                    <a:p>
                      <a:endParaRPr lang="tr-TR"/>
                    </a:p>
                  </a:txBody>
                  <a:tcPr/>
                </a:tc>
              </a:tr>
            </a:tbl>
          </a:graphicData>
        </a:graphic>
      </p:graphicFrame>
    </p:spTree>
    <p:extLst>
      <p:ext uri="{BB962C8B-B14F-4D97-AF65-F5344CB8AC3E}">
        <p14:creationId xmlns:p14="http://schemas.microsoft.com/office/powerpoint/2010/main" val="10850763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179512" y="1577430"/>
            <a:ext cx="6480720" cy="4875758"/>
          </a:xfrm>
        </p:spPr>
        <p:txBody>
          <a:bodyPr>
            <a:normAutofit lnSpcReduction="10000"/>
          </a:bodyPr>
          <a:lstStyle/>
          <a:p>
            <a:pPr marL="0" indent="0" algn="ctr">
              <a:lnSpc>
                <a:spcPct val="90000"/>
              </a:lnSpc>
              <a:buNone/>
            </a:pPr>
            <a:r>
              <a:rPr lang="tr-TR" altLang="tr-T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ANADOLU KIZ MESLEK </a:t>
            </a:r>
            <a:r>
              <a:rPr lang="tr-TR" altLang="tr-TR"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LİSELERİ</a:t>
            </a:r>
          </a:p>
          <a:p>
            <a:pPr algn="just">
              <a:lnSpc>
                <a:spcPct val="90000"/>
              </a:lnSpc>
              <a:buFont typeface="Wingdings" pitchFamily="2" charset="2"/>
              <a:buChar char="Ü"/>
            </a:pPr>
            <a:r>
              <a:rPr lang="tr-TR" altLang="tr-TR" sz="2400" dirty="0" smtClean="0">
                <a:solidFill>
                  <a:schemeClr val="tx2">
                    <a:lumMod val="75000"/>
                  </a:schemeClr>
                </a:solidFill>
              </a:rPr>
              <a:t>İlköğretim okulu üzerine, bazı derslerin öğretimini yabancı dille yapan, öğretim yılı dört yıl olan ve mesleğe yönelik teknik elemanların yetiştirildiği okullardır.</a:t>
            </a:r>
          </a:p>
          <a:p>
            <a:pPr algn="just" eaLnBrk="1" hangingPunct="1">
              <a:lnSpc>
                <a:spcPct val="90000"/>
              </a:lnSpc>
              <a:buFont typeface="Wingdings" pitchFamily="2" charset="2"/>
              <a:buNone/>
            </a:pPr>
            <a:endParaRPr lang="tr-TR" altLang="tr-TR" sz="2400" dirty="0" smtClean="0"/>
          </a:p>
          <a:p>
            <a:pPr algn="just" eaLnBrk="1" hangingPunct="1">
              <a:lnSpc>
                <a:spcPct val="90000"/>
              </a:lnSpc>
              <a:buFont typeface="Wingdings" pitchFamily="2" charset="2"/>
              <a:buChar char="Ü"/>
            </a:pPr>
            <a:r>
              <a:rPr lang="tr-TR" altLang="tr-TR" sz="2400" dirty="0" smtClean="0"/>
              <a:t>Çeşitli meslek alanlarına yönelik 21 alan/bölümde faaliyet göstermektedir. Eğitim İngilizce ve Almanca dillerinden biriyle yapılmaktadır. </a:t>
            </a:r>
          </a:p>
          <a:p>
            <a:pPr algn="just" eaLnBrk="1" hangingPunct="1">
              <a:lnSpc>
                <a:spcPct val="90000"/>
              </a:lnSpc>
              <a:buFont typeface="Wingdings" pitchFamily="2" charset="2"/>
              <a:buNone/>
            </a:pPr>
            <a:endParaRPr lang="tr-TR" altLang="tr-TR" sz="2400" dirty="0" smtClean="0"/>
          </a:p>
          <a:p>
            <a:pPr algn="just" eaLnBrk="1" hangingPunct="1">
              <a:lnSpc>
                <a:spcPct val="90000"/>
              </a:lnSpc>
              <a:buFont typeface="Wingdings" pitchFamily="2" charset="2"/>
              <a:buChar char="Ü"/>
            </a:pPr>
            <a:r>
              <a:rPr lang="tr-TR" altLang="tr-TR" sz="2400" dirty="0" smtClean="0"/>
              <a:t>Bu okullardan teknisyen </a:t>
            </a:r>
            <a:r>
              <a:rPr lang="tr-TR" altLang="tr-TR" sz="2400" dirty="0" err="1" smtClean="0"/>
              <a:t>ünvanı</a:t>
            </a:r>
            <a:r>
              <a:rPr lang="tr-TR" altLang="tr-TR" sz="2400" dirty="0" smtClean="0"/>
              <a:t> ile mezun olanlar, alanları ile ilgili iş yerlerinde çalışabilecekleri gibi, isterlerse yükseköğretim kurumlarına da devam edebilirler.</a:t>
            </a:r>
          </a:p>
        </p:txBody>
      </p:sp>
      <p:sp>
        <p:nvSpPr>
          <p:cNvPr id="5" name="Dikdörtgen 4"/>
          <p:cNvSpPr/>
          <p:nvPr/>
        </p:nvSpPr>
        <p:spPr>
          <a:xfrm>
            <a:off x="2076723" y="7770"/>
            <a:ext cx="5157566" cy="156966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a:t>
            </a:r>
          </a:p>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ANADOLU LİSELERİ</a:t>
            </a:r>
            <a:endParaRPr lang="tr-TR"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 name="Resim 1"/>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6735987" y="1484784"/>
            <a:ext cx="2340000" cy="1728000"/>
          </a:xfrm>
          <a:prstGeom prst="rect">
            <a:avLst/>
          </a:prstGeom>
          <a:effectLst>
            <a:softEdge rad="63500"/>
          </a:effectLst>
        </p:spPr>
      </p:pic>
      <p:pic>
        <p:nvPicPr>
          <p:cNvPr id="3" name="Resim 2"/>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6735987" y="3284984"/>
            <a:ext cx="2340000" cy="1728000"/>
          </a:xfrm>
          <a:prstGeom prst="rect">
            <a:avLst/>
          </a:prstGeom>
          <a:effectLst>
            <a:softEdge rad="63500"/>
          </a:effectLst>
        </p:spPr>
      </p:pic>
      <p:pic>
        <p:nvPicPr>
          <p:cNvPr id="7" name="Resim 6"/>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6732240" y="5013368"/>
            <a:ext cx="2340000" cy="1728000"/>
          </a:xfrm>
          <a:prstGeom prst="rect">
            <a:avLst/>
          </a:prstGeom>
          <a:effectLst>
            <a:softEdge rad="63500"/>
          </a:effectLst>
        </p:spPr>
      </p:pic>
    </p:spTree>
    <p:extLst>
      <p:ext uri="{BB962C8B-B14F-4D97-AF65-F5344CB8AC3E}">
        <p14:creationId xmlns:p14="http://schemas.microsoft.com/office/powerpoint/2010/main" val="976928333"/>
      </p:ext>
    </p:extLst>
  </p:cSld>
  <p:clrMapOvr>
    <a:masterClrMapping/>
  </p:clrMapOvr>
  <p:transition spd="slow">
    <p:wheel spokes="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0"/>
            <a:ext cx="8892480" cy="1143000"/>
          </a:xfrm>
        </p:spPr>
        <p:style>
          <a:lnRef idx="0">
            <a:schemeClr val="accent2"/>
          </a:lnRef>
          <a:fillRef idx="3">
            <a:schemeClr val="accent2"/>
          </a:fillRef>
          <a:effectRef idx="3">
            <a:schemeClr val="accent2"/>
          </a:effectRef>
          <a:fontRef idx="minor">
            <a:schemeClr val="lt1"/>
          </a:fontRef>
        </p:style>
        <p:txBody>
          <a:bodyPr/>
          <a:lstStyle/>
          <a:p>
            <a:pPr algn="ctr"/>
            <a:r>
              <a:rPr lang="tr-TR" sz="3600" b="0" dirty="0">
                <a:effectLst/>
              </a:rPr>
              <a:t>Afyonkarahisar Zübeyde Hanım Mesleki ve Teknik Anadolu Lisesi</a:t>
            </a:r>
            <a:endParaRPr lang="tr-TR" sz="3600"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1347160764"/>
              </p:ext>
            </p:extLst>
          </p:nvPr>
        </p:nvGraphicFramePr>
        <p:xfrm>
          <a:off x="251520" y="1124744"/>
          <a:ext cx="8892480" cy="5798646"/>
        </p:xfrm>
        <a:graphic>
          <a:graphicData uri="http://schemas.openxmlformats.org/drawingml/2006/table">
            <a:tbl>
              <a:tblPr firstRow="1" bandRow="1">
                <a:tableStyleId>{8A107856-5554-42FB-B03E-39F5DBC370BA}</a:tableStyleId>
              </a:tblPr>
              <a:tblGrid>
                <a:gridCol w="2088232"/>
                <a:gridCol w="2358008"/>
                <a:gridCol w="2223120"/>
                <a:gridCol w="1111560"/>
                <a:gridCol w="1111560"/>
              </a:tblGrid>
              <a:tr h="1112133">
                <a:tc>
                  <a:txBody>
                    <a:bodyPr/>
                    <a:lstStyle/>
                    <a:p>
                      <a:pPr algn="l"/>
                      <a:r>
                        <a:rPr lang="tr-TR" dirty="0" smtClean="0"/>
                        <a:t>PROGRAM</a:t>
                      </a:r>
                      <a:r>
                        <a:rPr lang="tr-TR" baseline="0" dirty="0" smtClean="0"/>
                        <a:t> TÜRÜ</a:t>
                      </a:r>
                      <a:endParaRPr lang="tr-TR" dirty="0"/>
                    </a:p>
                  </a:txBody>
                  <a:tcPr anchor="ctr"/>
                </a:tc>
                <a:tc>
                  <a:txBody>
                    <a:bodyPr/>
                    <a:lstStyle/>
                    <a:p>
                      <a:pPr algn="ctr"/>
                      <a:r>
                        <a:rPr lang="tr-TR" dirty="0" smtClean="0"/>
                        <a:t>ALAN</a:t>
                      </a:r>
                      <a:endParaRPr lang="tr-TR" dirty="0"/>
                    </a:p>
                  </a:txBody>
                  <a:tcPr anchor="ctr"/>
                </a:tc>
                <a:tc>
                  <a:txBody>
                    <a:bodyPr/>
                    <a:lstStyle/>
                    <a:p>
                      <a:pPr algn="ctr"/>
                      <a:r>
                        <a:rPr lang="tr-TR" dirty="0" smtClean="0"/>
                        <a:t>DAL</a:t>
                      </a:r>
                      <a:endParaRPr lang="tr-TR" dirty="0"/>
                    </a:p>
                  </a:txBody>
                  <a:tcPr anchor="ctr"/>
                </a:tc>
                <a:tc>
                  <a:txBody>
                    <a:bodyPr/>
                    <a:lstStyle/>
                    <a:p>
                      <a:pPr algn="ctr"/>
                      <a:r>
                        <a:rPr lang="tr-TR" dirty="0" smtClean="0"/>
                        <a:t>ÖĞRETİM ŞEKLİ</a:t>
                      </a:r>
                      <a:endParaRPr lang="tr-TR" dirty="0"/>
                    </a:p>
                  </a:txBody>
                  <a:tcPr anchor="ctr"/>
                </a:tc>
                <a:tc>
                  <a:txBody>
                    <a:bodyPr/>
                    <a:lstStyle/>
                    <a:p>
                      <a:pPr algn="ctr"/>
                      <a:r>
                        <a:rPr lang="tr-TR" dirty="0" smtClean="0"/>
                        <a:t>2023 TABAN OBP</a:t>
                      </a:r>
                      <a:endParaRPr lang="tr-TR" dirty="0"/>
                    </a:p>
                  </a:txBody>
                  <a:tcPr anchor="ctr"/>
                </a:tc>
              </a:tr>
              <a:tr h="966496">
                <a:tc rowSpan="7">
                  <a:txBody>
                    <a:bodyPr/>
                    <a:lstStyle/>
                    <a:p>
                      <a:r>
                        <a:rPr lang="tr-TR" dirty="0" smtClean="0"/>
                        <a:t>ANADOLU MESLEK PROGRAMI</a:t>
                      </a:r>
                      <a:endParaRPr lang="tr-TR" dirty="0"/>
                    </a:p>
                  </a:txBody>
                  <a:tcPr anchor="ctr"/>
                </a:tc>
                <a:tc>
                  <a:txBody>
                    <a:bodyPr/>
                    <a:lstStyle/>
                    <a:p>
                      <a:pPr algn="ctr"/>
                      <a:r>
                        <a:rPr lang="tr-TR" sz="1800" b="1" i="0" kern="1200" dirty="0" smtClean="0">
                          <a:solidFill>
                            <a:schemeClr val="dk1"/>
                          </a:solidFill>
                          <a:effectLst/>
                          <a:latin typeface="+mn-lt"/>
                          <a:ea typeface="+mn-ea"/>
                          <a:cs typeface="+mn-cs"/>
                        </a:rPr>
                        <a:t>EL SANATLARI TEKNOLOJİSİ</a:t>
                      </a:r>
                      <a:endParaRPr lang="tr-TR" b="1" dirty="0"/>
                    </a:p>
                  </a:txBody>
                  <a:tcPr marL="0" marR="0" marT="0" marB="0" anchor="ctr"/>
                </a:tc>
                <a:tc>
                  <a:txBody>
                    <a:bodyPr/>
                    <a:lstStyle/>
                    <a:p>
                      <a:pPr algn="ctr"/>
                      <a:r>
                        <a:rPr lang="tr-TR" sz="1800" b="0" i="0" kern="1200" dirty="0" smtClean="0">
                          <a:solidFill>
                            <a:schemeClr val="dk1"/>
                          </a:solidFill>
                          <a:latin typeface="+mn-lt"/>
                          <a:ea typeface="+mn-ea"/>
                          <a:cs typeface="+mn-cs"/>
                        </a:rPr>
                        <a:t>Dekoratif Ev Tekstili</a:t>
                      </a:r>
                      <a:endParaRPr lang="tr-TR" dirty="0"/>
                    </a:p>
                  </a:txBody>
                  <a:tcPr marL="0" marR="0" marT="0" marB="0" anchor="ctr"/>
                </a:tc>
                <a:tc rowSpan="7">
                  <a:txBody>
                    <a:bodyPr/>
                    <a:lstStyle/>
                    <a:p>
                      <a:pPr algn="ctr"/>
                      <a:r>
                        <a:rPr lang="tr-TR" dirty="0" smtClean="0"/>
                        <a:t>KIZ</a:t>
                      </a:r>
                    </a:p>
                  </a:txBody>
                  <a:tcPr anchor="ctr"/>
                </a:tc>
                <a:tc rowSpan="7">
                  <a:txBody>
                    <a:bodyPr/>
                    <a:lstStyle/>
                    <a:p>
                      <a:pPr algn="ctr"/>
                      <a:r>
                        <a:rPr lang="tr-TR" sz="1800" b="1" i="0" kern="1200" dirty="0" smtClean="0">
                          <a:solidFill>
                            <a:schemeClr val="dk1"/>
                          </a:solidFill>
                          <a:effectLst/>
                          <a:latin typeface="+mn-lt"/>
                          <a:ea typeface="+mn-ea"/>
                          <a:cs typeface="+mn-cs"/>
                        </a:rPr>
                        <a:t>85,23</a:t>
                      </a:r>
                      <a:endParaRPr lang="tr-TR" b="1" dirty="0" smtClean="0"/>
                    </a:p>
                  </a:txBody>
                  <a:tcPr anchor="ctr"/>
                </a:tc>
              </a:tr>
              <a:tr h="483249">
                <a:tc vMerge="1">
                  <a:txBody>
                    <a:bodyPr/>
                    <a:lstStyle/>
                    <a:p>
                      <a:endParaRPr lang="tr-TR"/>
                    </a:p>
                  </a:txBody>
                  <a:tcPr/>
                </a:tc>
                <a:tc>
                  <a:txBody>
                    <a:bodyPr/>
                    <a:lstStyle/>
                    <a:p>
                      <a:pPr algn="ctr"/>
                      <a:r>
                        <a:rPr lang="tr-TR" sz="1800" b="1" i="0" kern="1200" dirty="0" smtClean="0">
                          <a:solidFill>
                            <a:schemeClr val="dk1"/>
                          </a:solidFill>
                          <a:effectLst/>
                          <a:latin typeface="+mn-lt"/>
                          <a:ea typeface="+mn-ea"/>
                          <a:cs typeface="+mn-cs"/>
                        </a:rPr>
                        <a:t>GIDA TEKNOLOJİSİ</a:t>
                      </a:r>
                      <a:endParaRPr lang="tr-TR" b="1" dirty="0"/>
                    </a:p>
                  </a:txBody>
                  <a:tcPr marL="0" marR="0" marT="0" marB="0" anchor="ctr"/>
                </a:tc>
                <a:tc>
                  <a:txBody>
                    <a:bodyPr/>
                    <a:lstStyle/>
                    <a:p>
                      <a:pPr algn="ctr"/>
                      <a:r>
                        <a:rPr lang="tr-TR" sz="1800" b="0" i="0" kern="1200" dirty="0" smtClean="0">
                          <a:solidFill>
                            <a:schemeClr val="dk1"/>
                          </a:solidFill>
                          <a:latin typeface="+mn-lt"/>
                          <a:ea typeface="+mn-ea"/>
                          <a:cs typeface="+mn-cs"/>
                        </a:rPr>
                        <a:t>Gıda Teknolojisi</a:t>
                      </a:r>
                      <a:endParaRPr lang="tr-TR" dirty="0"/>
                    </a:p>
                  </a:txBody>
                  <a:tcPr marL="0" marR="0" marT="0" marB="0" anchor="ctr"/>
                </a:tc>
                <a:tc vMerge="1">
                  <a:txBody>
                    <a:bodyPr/>
                    <a:lstStyle/>
                    <a:p>
                      <a:endParaRPr lang="tr-TR"/>
                    </a:p>
                  </a:txBody>
                  <a:tcPr/>
                </a:tc>
                <a:tc vMerge="1">
                  <a:txBody>
                    <a:bodyPr/>
                    <a:lstStyle/>
                    <a:p>
                      <a:endParaRPr lang="tr-TR"/>
                    </a:p>
                  </a:txBody>
                  <a:tcPr/>
                </a:tc>
              </a:tr>
              <a:tr h="483249">
                <a:tc vMerge="1">
                  <a:txBody>
                    <a:bodyPr/>
                    <a:lstStyle/>
                    <a:p>
                      <a:endParaRPr lang="tr-TR"/>
                    </a:p>
                  </a:txBody>
                  <a:tcPr/>
                </a:tc>
                <a:tc>
                  <a:txBody>
                    <a:bodyPr/>
                    <a:lstStyle/>
                    <a:p>
                      <a:pPr algn="ctr"/>
                      <a:r>
                        <a:rPr lang="tr-TR" b="1" dirty="0" smtClean="0"/>
                        <a:t>MODA</a:t>
                      </a:r>
                      <a:r>
                        <a:rPr lang="tr-TR" b="1" baseline="0" dirty="0" smtClean="0"/>
                        <a:t> TASARIM TEKNOLOJİLERİ</a:t>
                      </a:r>
                      <a:endParaRPr lang="tr-TR" b="1" dirty="0"/>
                    </a:p>
                  </a:txBody>
                  <a:tcPr marL="0" marR="0" marT="0" marB="0" anchor="ctr"/>
                </a:tc>
                <a:tc>
                  <a:txBody>
                    <a:bodyPr/>
                    <a:lstStyle/>
                    <a:p>
                      <a:pPr algn="ctr"/>
                      <a:r>
                        <a:rPr lang="tr-TR" sz="1800" b="0" i="0" kern="1200" dirty="0" smtClean="0">
                          <a:solidFill>
                            <a:schemeClr val="dk1"/>
                          </a:solidFill>
                          <a:effectLst/>
                          <a:latin typeface="+mn-lt"/>
                          <a:ea typeface="+mn-ea"/>
                          <a:cs typeface="+mn-cs"/>
                        </a:rPr>
                        <a:t>Giysi Kalıp Tasarımı ve Üretimi</a:t>
                      </a:r>
                      <a:endParaRPr lang="tr-TR" dirty="0"/>
                    </a:p>
                  </a:txBody>
                  <a:tcPr marL="0" marR="0" marT="0" marB="0" anchor="ctr"/>
                </a:tc>
                <a:tc vMerge="1">
                  <a:txBody>
                    <a:bodyPr/>
                    <a:lstStyle/>
                    <a:p>
                      <a:endParaRPr lang="tr-TR"/>
                    </a:p>
                  </a:txBody>
                  <a:tcPr/>
                </a:tc>
                <a:tc vMerge="1">
                  <a:txBody>
                    <a:bodyPr/>
                    <a:lstStyle/>
                    <a:p>
                      <a:endParaRPr lang="tr-TR"/>
                    </a:p>
                  </a:txBody>
                  <a:tcPr/>
                </a:tc>
              </a:tr>
              <a:tr h="966496">
                <a:tc vMerge="1">
                  <a:txBody>
                    <a:bodyPr/>
                    <a:lstStyle/>
                    <a:p>
                      <a:endParaRPr lang="tr-TR"/>
                    </a:p>
                  </a:txBody>
                  <a:tcPr/>
                </a:tc>
                <a:tc>
                  <a:txBody>
                    <a:bodyPr/>
                    <a:lstStyle/>
                    <a:p>
                      <a:pPr algn="ctr"/>
                      <a:r>
                        <a:rPr lang="tr-TR" sz="1800" b="1" i="0" kern="1200" dirty="0" smtClean="0">
                          <a:solidFill>
                            <a:schemeClr val="dk1"/>
                          </a:solidFill>
                          <a:effectLst/>
                          <a:latin typeface="+mn-lt"/>
                          <a:ea typeface="+mn-ea"/>
                          <a:cs typeface="+mn-cs"/>
                        </a:rPr>
                        <a:t>ÇOCUK GELİŞİMİ VE EĞİTİMİ</a:t>
                      </a:r>
                      <a:endParaRPr lang="tr-TR" b="1" dirty="0"/>
                    </a:p>
                  </a:txBody>
                  <a:tcPr marL="0" marR="0" marT="0" marB="0" anchor="ctr"/>
                </a:tc>
                <a:tc>
                  <a:txBody>
                    <a:bodyPr/>
                    <a:lstStyle/>
                    <a:p>
                      <a:pPr algn="ctr"/>
                      <a:r>
                        <a:rPr lang="tr-TR" sz="1800" b="0" i="0" kern="1200" dirty="0" smtClean="0">
                          <a:solidFill>
                            <a:schemeClr val="dk1"/>
                          </a:solidFill>
                          <a:latin typeface="+mn-lt"/>
                          <a:ea typeface="+mn-ea"/>
                          <a:cs typeface="+mn-cs"/>
                        </a:rPr>
                        <a:t>Erken Çocukluk ve Özel Eğitim</a:t>
                      </a:r>
                      <a:endParaRPr lang="tr-TR" dirty="0"/>
                    </a:p>
                  </a:txBody>
                  <a:tcPr marL="0" marR="0" marT="0" marB="0" anchor="ctr"/>
                </a:tc>
                <a:tc vMerge="1">
                  <a:txBody>
                    <a:bodyPr/>
                    <a:lstStyle/>
                    <a:p>
                      <a:endParaRPr lang="tr-TR"/>
                    </a:p>
                  </a:txBody>
                  <a:tcPr/>
                </a:tc>
                <a:tc vMerge="1">
                  <a:txBody>
                    <a:bodyPr/>
                    <a:lstStyle/>
                    <a:p>
                      <a:endParaRPr lang="tr-TR"/>
                    </a:p>
                  </a:txBody>
                  <a:tcPr/>
                </a:tc>
              </a:tr>
              <a:tr h="755136">
                <a:tc vMerge="1">
                  <a:txBody>
                    <a:bodyPr/>
                    <a:lstStyle/>
                    <a:p>
                      <a:endParaRPr lang="tr-TR"/>
                    </a:p>
                  </a:txBody>
                  <a:tcPr/>
                </a:tc>
                <a:tc>
                  <a:txBody>
                    <a:bodyPr/>
                    <a:lstStyle/>
                    <a:p>
                      <a:pPr algn="ctr"/>
                      <a:r>
                        <a:rPr lang="tr-TR" sz="1800" b="1" i="0" kern="1200" dirty="0" smtClean="0">
                          <a:solidFill>
                            <a:schemeClr val="dk1"/>
                          </a:solidFill>
                          <a:effectLst/>
                          <a:latin typeface="+mn-lt"/>
                          <a:ea typeface="+mn-ea"/>
                          <a:cs typeface="+mn-cs"/>
                        </a:rPr>
                        <a:t>GAZETECİLİK</a:t>
                      </a:r>
                      <a:endParaRPr lang="tr-TR" b="1" dirty="0"/>
                    </a:p>
                  </a:txBody>
                  <a:tcPr marL="0" marR="0" marT="0" marB="0" anchor="ctr"/>
                </a:tc>
                <a:tc>
                  <a:txBody>
                    <a:bodyPr/>
                    <a:lstStyle/>
                    <a:p>
                      <a:pPr algn="ctr" fontAlgn="t"/>
                      <a:r>
                        <a:rPr lang="tr-TR" sz="1800" b="0" i="0" dirty="0" smtClean="0">
                          <a:latin typeface="+mn-lt"/>
                        </a:rPr>
                        <a:t>Gazetecilik</a:t>
                      </a:r>
                      <a:endParaRPr lang="tr-TR" b="0" i="0" dirty="0">
                        <a:latin typeface="+mn-lt"/>
                      </a:endParaRPr>
                    </a:p>
                  </a:txBody>
                  <a:tcPr anchor="ctr"/>
                </a:tc>
                <a:tc vMerge="1">
                  <a:txBody>
                    <a:bodyPr/>
                    <a:lstStyle/>
                    <a:p>
                      <a:endParaRPr lang="tr-TR"/>
                    </a:p>
                  </a:txBody>
                  <a:tcPr/>
                </a:tc>
                <a:tc vMerge="1">
                  <a:txBody>
                    <a:bodyPr/>
                    <a:lstStyle/>
                    <a:p>
                      <a:endParaRPr lang="tr-TR"/>
                    </a:p>
                  </a:txBody>
                  <a:tcPr/>
                </a:tc>
              </a:tr>
              <a:tr h="483248">
                <a:tc vMerge="1">
                  <a:txBody>
                    <a:bodyPr/>
                    <a:lstStyle/>
                    <a:p>
                      <a:endParaRPr lang="tr-TR"/>
                    </a:p>
                  </a:txBody>
                  <a:tcPr/>
                </a:tc>
                <a:tc>
                  <a:txBody>
                    <a:bodyPr/>
                    <a:lstStyle/>
                    <a:p>
                      <a:pPr algn="ctr"/>
                      <a:r>
                        <a:rPr lang="tr-TR" sz="1800" b="1" i="0" kern="1200" dirty="0" smtClean="0">
                          <a:solidFill>
                            <a:schemeClr val="dk1"/>
                          </a:solidFill>
                          <a:effectLst/>
                          <a:latin typeface="+mn-lt"/>
                          <a:ea typeface="+mn-ea"/>
                          <a:cs typeface="+mn-cs"/>
                        </a:rPr>
                        <a:t>GRAFİK VE FOTOĞRAF</a:t>
                      </a:r>
                      <a:endParaRPr lang="tr-TR" b="1" dirty="0"/>
                    </a:p>
                  </a:txBody>
                  <a:tcPr marL="0" marR="0" marT="0" marB="0" anchor="ctr"/>
                </a:tc>
                <a:tc>
                  <a:txBody>
                    <a:bodyPr/>
                    <a:lstStyle/>
                    <a:p>
                      <a:pPr algn="ctr"/>
                      <a:r>
                        <a:rPr lang="tr-TR" sz="1800" b="0" i="0" kern="1200" dirty="0" smtClean="0">
                          <a:solidFill>
                            <a:schemeClr val="dk1"/>
                          </a:solidFill>
                          <a:effectLst/>
                          <a:latin typeface="+mn-lt"/>
                          <a:ea typeface="+mn-ea"/>
                          <a:cs typeface="+mn-cs"/>
                        </a:rPr>
                        <a:t>Grafik</a:t>
                      </a:r>
                      <a:endParaRPr lang="tr-TR" dirty="0"/>
                    </a:p>
                  </a:txBody>
                  <a:tcPr marL="0" marR="0" marT="0" marB="0" anchor="ctr"/>
                </a:tc>
                <a:tc vMerge="1">
                  <a:txBody>
                    <a:bodyPr/>
                    <a:lstStyle/>
                    <a:p>
                      <a:endParaRPr lang="tr-TR"/>
                    </a:p>
                  </a:txBody>
                  <a:tcPr/>
                </a:tc>
                <a:tc vMerge="1">
                  <a:txBody>
                    <a:bodyPr/>
                    <a:lstStyle/>
                    <a:p>
                      <a:endParaRPr lang="tr-TR"/>
                    </a:p>
                  </a:txBody>
                  <a:tcPr/>
                </a:tc>
              </a:tr>
              <a:tr h="483248">
                <a:tc vMerge="1">
                  <a:txBody>
                    <a:bodyPr/>
                    <a:lstStyle/>
                    <a:p>
                      <a:endParaRPr lang="tr-TR"/>
                    </a:p>
                  </a:txBody>
                  <a:tcPr/>
                </a:tc>
                <a:tc>
                  <a:txBody>
                    <a:bodyPr/>
                    <a:lstStyle/>
                    <a:p>
                      <a:pPr algn="ctr"/>
                      <a:r>
                        <a:rPr lang="tr-TR" b="1" dirty="0" smtClean="0"/>
                        <a:t>BİLİŞİM</a:t>
                      </a:r>
                      <a:r>
                        <a:rPr lang="tr-TR" b="1" baseline="0" dirty="0" smtClean="0"/>
                        <a:t> TEKNOLOJİLERİ</a:t>
                      </a:r>
                      <a:endParaRPr lang="tr-TR" b="1" dirty="0"/>
                    </a:p>
                  </a:txBody>
                  <a:tcPr marL="0" marR="0" marT="0" marB="0" anchor="ctr"/>
                </a:tc>
                <a:tc>
                  <a:txBody>
                    <a:bodyPr/>
                    <a:lstStyle/>
                    <a:p>
                      <a:pPr algn="ctr"/>
                      <a:r>
                        <a:rPr lang="tr-TR" dirty="0" smtClean="0"/>
                        <a:t>-</a:t>
                      </a:r>
                      <a:endParaRPr lang="tr-TR" dirty="0"/>
                    </a:p>
                  </a:txBody>
                  <a:tcPr marL="0" marR="0" marT="0" marB="0" anchor="ctr"/>
                </a:tc>
                <a:tc vMerge="1">
                  <a:txBody>
                    <a:bodyPr/>
                    <a:lstStyle/>
                    <a:p>
                      <a:endParaRPr lang="tr-TR"/>
                    </a:p>
                  </a:txBody>
                  <a:tcPr/>
                </a:tc>
                <a:tc vMerge="1">
                  <a:txBody>
                    <a:bodyPr/>
                    <a:lstStyle/>
                    <a:p>
                      <a:endParaRPr lang="tr-TR"/>
                    </a:p>
                  </a:txBody>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0"/>
            <a:ext cx="8964488" cy="404664"/>
          </a:xfrm>
        </p:spPr>
        <p:style>
          <a:lnRef idx="0">
            <a:schemeClr val="accent2"/>
          </a:lnRef>
          <a:fillRef idx="3">
            <a:schemeClr val="accent2"/>
          </a:fillRef>
          <a:effectRef idx="3">
            <a:schemeClr val="accent2"/>
          </a:effectRef>
          <a:fontRef idx="minor">
            <a:schemeClr val="lt1"/>
          </a:fontRef>
        </p:style>
        <p:txBody>
          <a:bodyPr/>
          <a:lstStyle/>
          <a:p>
            <a:pPr algn="ctr"/>
            <a:r>
              <a:rPr lang="tr-TR" sz="2800" b="0" dirty="0" smtClean="0">
                <a:effectLst/>
              </a:rPr>
              <a:t>Afyon İbrahim </a:t>
            </a:r>
            <a:r>
              <a:rPr lang="tr-TR" sz="2800" b="0" dirty="0">
                <a:effectLst/>
              </a:rPr>
              <a:t>Evren Mesleki ve Teknik Anadolu Lisesi</a:t>
            </a:r>
            <a:endParaRPr lang="tr-TR" sz="2800"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934770432"/>
              </p:ext>
            </p:extLst>
          </p:nvPr>
        </p:nvGraphicFramePr>
        <p:xfrm>
          <a:off x="277549" y="476674"/>
          <a:ext cx="8892480" cy="6443031"/>
        </p:xfrm>
        <a:graphic>
          <a:graphicData uri="http://schemas.openxmlformats.org/drawingml/2006/table">
            <a:tbl>
              <a:tblPr firstRow="1" bandRow="1">
                <a:tableStyleId>{21E4AEA4-8DFA-4A89-87EB-49C32662AFE0}</a:tableStyleId>
              </a:tblPr>
              <a:tblGrid>
                <a:gridCol w="2223120"/>
                <a:gridCol w="2223120"/>
                <a:gridCol w="2223120"/>
                <a:gridCol w="1111560"/>
                <a:gridCol w="1111560"/>
              </a:tblGrid>
              <a:tr h="298501">
                <a:tc>
                  <a:txBody>
                    <a:bodyPr/>
                    <a:lstStyle/>
                    <a:p>
                      <a:pPr algn="ctr"/>
                      <a:r>
                        <a:rPr lang="tr-TR" sz="1050" dirty="0" smtClean="0"/>
                        <a:t>PROGRAM</a:t>
                      </a:r>
                      <a:r>
                        <a:rPr lang="tr-TR" sz="1050" baseline="0" dirty="0" smtClean="0"/>
                        <a:t> TÜRÜ</a:t>
                      </a:r>
                      <a:endParaRPr lang="tr-TR" sz="1050" dirty="0"/>
                    </a:p>
                  </a:txBody>
                  <a:tcPr anchor="ctr"/>
                </a:tc>
                <a:tc>
                  <a:txBody>
                    <a:bodyPr/>
                    <a:lstStyle/>
                    <a:p>
                      <a:r>
                        <a:rPr lang="tr-TR" sz="1050" dirty="0" smtClean="0"/>
                        <a:t>ALAN</a:t>
                      </a:r>
                      <a:endParaRPr lang="tr-TR" sz="1050" dirty="0"/>
                    </a:p>
                  </a:txBody>
                  <a:tcPr anchor="ctr"/>
                </a:tc>
                <a:tc>
                  <a:txBody>
                    <a:bodyPr/>
                    <a:lstStyle/>
                    <a:p>
                      <a:r>
                        <a:rPr lang="tr-TR" sz="1050" dirty="0" smtClean="0"/>
                        <a:t>DAL</a:t>
                      </a:r>
                      <a:endParaRPr lang="tr-TR" sz="1050" dirty="0"/>
                    </a:p>
                  </a:txBody>
                  <a:tcPr anchor="ctr"/>
                </a:tc>
                <a:tc>
                  <a:txBody>
                    <a:bodyPr/>
                    <a:lstStyle/>
                    <a:p>
                      <a:pPr algn="ctr"/>
                      <a:r>
                        <a:rPr lang="tr-TR" sz="1050" dirty="0" smtClean="0"/>
                        <a:t>ÖĞRETİM ŞEKLİ</a:t>
                      </a:r>
                      <a:endParaRPr lang="tr-TR" sz="1050" dirty="0"/>
                    </a:p>
                  </a:txBody>
                  <a:tcPr anchor="ctr"/>
                </a:tc>
                <a:tc>
                  <a:txBody>
                    <a:bodyPr/>
                    <a:lstStyle/>
                    <a:p>
                      <a:pPr algn="ctr"/>
                      <a:r>
                        <a:rPr lang="tr-TR" sz="1200" dirty="0" smtClean="0"/>
                        <a:t>2023 TABAN OBP</a:t>
                      </a:r>
                      <a:endParaRPr lang="tr-TR" sz="1200" dirty="0"/>
                    </a:p>
                  </a:txBody>
                  <a:tcPr anchor="ctr"/>
                </a:tc>
              </a:tr>
              <a:tr h="635520">
                <a:tc rowSpan="12">
                  <a:txBody>
                    <a:bodyPr/>
                    <a:lstStyle/>
                    <a:p>
                      <a:pPr algn="ctr"/>
                      <a:r>
                        <a:rPr lang="tr-TR" sz="1200" dirty="0" smtClean="0"/>
                        <a:t>ANADOLU MESLEK PROGRAMI</a:t>
                      </a:r>
                      <a:endParaRPr lang="tr-TR" sz="1200" dirty="0"/>
                    </a:p>
                  </a:txBody>
                  <a:tcPr anchor="ctr"/>
                </a:tc>
                <a:tc>
                  <a:txBody>
                    <a:bodyPr/>
                    <a:lstStyle/>
                    <a:p>
                      <a:r>
                        <a:rPr lang="tr-TR" sz="1200" b="1" i="0" kern="1200" dirty="0" smtClean="0">
                          <a:solidFill>
                            <a:schemeClr val="dk1"/>
                          </a:solidFill>
                          <a:effectLst/>
                          <a:latin typeface="+mn-lt"/>
                          <a:ea typeface="+mn-ea"/>
                          <a:cs typeface="+mn-cs"/>
                        </a:rPr>
                        <a:t>BİLİŞİM TEKNOLOJİLERİ</a:t>
                      </a:r>
                      <a:endParaRPr lang="tr-TR" sz="1200" b="1" dirty="0"/>
                    </a:p>
                  </a:txBody>
                  <a:tcPr anchor="ctr"/>
                </a:tc>
                <a:tc>
                  <a:txBody>
                    <a:bodyPr/>
                    <a:lstStyle/>
                    <a:p>
                      <a:r>
                        <a:rPr lang="tr-TR" sz="1100" b="0" i="0" kern="1200" dirty="0" smtClean="0">
                          <a:solidFill>
                            <a:schemeClr val="dk1"/>
                          </a:solidFill>
                          <a:latin typeface="+mn-lt"/>
                          <a:ea typeface="+mn-ea"/>
                          <a:cs typeface="+mn-cs"/>
                        </a:rPr>
                        <a:t>Yazılım Geliştirme</a:t>
                      </a:r>
                      <a:endParaRPr lang="tr-TR" sz="1100" dirty="0"/>
                    </a:p>
                  </a:txBody>
                  <a:tcPr anchor="ctr"/>
                </a:tc>
                <a:tc rowSpan="12">
                  <a:txBody>
                    <a:bodyPr/>
                    <a:lstStyle/>
                    <a:p>
                      <a:pPr algn="ctr"/>
                      <a:r>
                        <a:rPr lang="tr-TR" sz="1200" dirty="0" smtClean="0"/>
                        <a:t>KIZ</a:t>
                      </a:r>
                      <a:endParaRPr lang="tr-TR" sz="1200" dirty="0"/>
                    </a:p>
                  </a:txBody>
                  <a:tcPr anchor="ctr"/>
                </a:tc>
                <a:tc rowSpan="12">
                  <a:txBody>
                    <a:bodyPr/>
                    <a:lstStyle/>
                    <a:p>
                      <a:pPr algn="ctr"/>
                      <a:r>
                        <a:rPr lang="tr-TR" sz="1800" b="1" i="0" kern="1200" dirty="0" smtClean="0">
                          <a:solidFill>
                            <a:schemeClr val="dk1"/>
                          </a:solidFill>
                          <a:effectLst/>
                          <a:latin typeface="+mn-lt"/>
                          <a:ea typeface="+mn-ea"/>
                          <a:cs typeface="+mn-cs"/>
                        </a:rPr>
                        <a:t>85,49</a:t>
                      </a:r>
                      <a:endParaRPr lang="tr-TR" sz="1200" b="1" dirty="0"/>
                    </a:p>
                  </a:txBody>
                  <a:tcPr anchor="ctr"/>
                </a:tc>
              </a:tr>
              <a:tr h="538524">
                <a:tc vMerge="1">
                  <a:txBody>
                    <a:bodyPr/>
                    <a:lstStyle/>
                    <a:p>
                      <a:endParaRPr lang="tr-TR"/>
                    </a:p>
                  </a:txBody>
                  <a:tcPr/>
                </a:tc>
                <a:tc>
                  <a:txBody>
                    <a:bodyPr/>
                    <a:lstStyle/>
                    <a:p>
                      <a:r>
                        <a:rPr lang="tr-TR" sz="1200" b="1" i="0" kern="1200" dirty="0" smtClean="0">
                          <a:solidFill>
                            <a:schemeClr val="dk1"/>
                          </a:solidFill>
                          <a:effectLst/>
                          <a:latin typeface="+mn-lt"/>
                          <a:ea typeface="+mn-ea"/>
                          <a:cs typeface="+mn-cs"/>
                        </a:rPr>
                        <a:t>EL SANATLARI TEKNOLOJİSİ</a:t>
                      </a:r>
                      <a:endParaRPr lang="tr-TR" sz="1200" b="1" dirty="0"/>
                    </a:p>
                  </a:txBody>
                  <a:tcPr anchor="ctr"/>
                </a:tc>
                <a:tc>
                  <a:txBody>
                    <a:bodyPr/>
                    <a:lstStyle/>
                    <a:p>
                      <a:r>
                        <a:rPr lang="tr-TR" sz="1100" b="0" i="0" kern="1200" dirty="0" smtClean="0">
                          <a:solidFill>
                            <a:schemeClr val="dk1"/>
                          </a:solidFill>
                          <a:latin typeface="+mn-lt"/>
                          <a:ea typeface="+mn-ea"/>
                          <a:cs typeface="+mn-cs"/>
                        </a:rPr>
                        <a:t>Dekoratif Ev Tekstili</a:t>
                      </a:r>
                      <a:endParaRPr lang="tr-TR" sz="1100" dirty="0"/>
                    </a:p>
                  </a:txBody>
                  <a:tcPr anchor="ctr"/>
                </a:tc>
                <a:tc vMerge="1">
                  <a:txBody>
                    <a:bodyPr/>
                    <a:lstStyle/>
                    <a:p>
                      <a:endParaRPr lang="tr-TR"/>
                    </a:p>
                  </a:txBody>
                  <a:tcPr/>
                </a:tc>
                <a:tc vMerge="1">
                  <a:txBody>
                    <a:bodyPr/>
                    <a:lstStyle/>
                    <a:p>
                      <a:endParaRPr lang="tr-TR"/>
                    </a:p>
                  </a:txBody>
                  <a:tcPr/>
                </a:tc>
              </a:tr>
              <a:tr h="272365">
                <a:tc vMerge="1">
                  <a:txBody>
                    <a:bodyPr/>
                    <a:lstStyle/>
                    <a:p>
                      <a:endParaRPr lang="tr-TR"/>
                    </a:p>
                  </a:txBody>
                  <a:tcPr/>
                </a:tc>
                <a:tc rowSpan="2">
                  <a:txBody>
                    <a:bodyPr/>
                    <a:lstStyle/>
                    <a:p>
                      <a:r>
                        <a:rPr lang="tr-TR" sz="1200" b="1" i="0" kern="1200" dirty="0" smtClean="0">
                          <a:solidFill>
                            <a:schemeClr val="dk1"/>
                          </a:solidFill>
                          <a:effectLst/>
                          <a:latin typeface="+mn-lt"/>
                          <a:ea typeface="+mn-ea"/>
                          <a:cs typeface="+mn-cs"/>
                        </a:rPr>
                        <a:t>MODA TASARIM TEKNOLOJİLERİ</a:t>
                      </a:r>
                      <a:endParaRPr lang="tr-TR" sz="1200" b="1" dirty="0"/>
                    </a:p>
                  </a:txBody>
                  <a:tcPr anchor="ctr"/>
                </a:tc>
                <a:tc>
                  <a:txBody>
                    <a:bodyPr/>
                    <a:lstStyle/>
                    <a:p>
                      <a:r>
                        <a:rPr lang="tr-TR" sz="1100" b="0" i="0" kern="1200" dirty="0" smtClean="0">
                          <a:solidFill>
                            <a:schemeClr val="dk1"/>
                          </a:solidFill>
                          <a:latin typeface="+mn-lt"/>
                          <a:ea typeface="+mn-ea"/>
                          <a:cs typeface="+mn-cs"/>
                        </a:rPr>
                        <a:t>Giysi Kalıp Tasarımı ve Üretimi</a:t>
                      </a:r>
                      <a:endParaRPr lang="tr-TR" sz="1100" dirty="0"/>
                    </a:p>
                  </a:txBody>
                  <a:tcPr anchor="ctr"/>
                </a:tc>
                <a:tc vMerge="1">
                  <a:txBody>
                    <a:bodyPr/>
                    <a:lstStyle/>
                    <a:p>
                      <a:endParaRPr lang="tr-TR"/>
                    </a:p>
                  </a:txBody>
                  <a:tcPr/>
                </a:tc>
                <a:tc vMerge="1">
                  <a:txBody>
                    <a:bodyPr/>
                    <a:lstStyle/>
                    <a:p>
                      <a:endParaRPr lang="tr-TR"/>
                    </a:p>
                  </a:txBody>
                  <a:tcPr/>
                </a:tc>
              </a:tr>
              <a:tr h="272365">
                <a:tc vMerge="1">
                  <a:txBody>
                    <a:bodyPr/>
                    <a:lstStyle/>
                    <a:p>
                      <a:endParaRPr lang="tr-TR"/>
                    </a:p>
                  </a:txBody>
                  <a:tcPr/>
                </a:tc>
                <a:tc vMerge="1">
                  <a:txBody>
                    <a:bodyPr/>
                    <a:lstStyle/>
                    <a:p>
                      <a:endParaRPr lang="tr-TR"/>
                    </a:p>
                  </a:txBody>
                  <a:tcPr/>
                </a:tc>
                <a:tc>
                  <a:txBody>
                    <a:bodyPr/>
                    <a:lstStyle/>
                    <a:p>
                      <a:pPr fontAlgn="t"/>
                      <a:r>
                        <a:rPr lang="tr-TR" sz="1100" b="0" i="0" dirty="0" smtClean="0">
                          <a:latin typeface="MyriadPro"/>
                        </a:rPr>
                        <a:t>Terzilik</a:t>
                      </a:r>
                      <a:endParaRPr lang="tr-TR" sz="1100" b="0" i="0" dirty="0">
                        <a:latin typeface="MyriadPro"/>
                      </a:endParaRPr>
                    </a:p>
                  </a:txBody>
                  <a:tcPr/>
                </a:tc>
                <a:tc vMerge="1">
                  <a:txBody>
                    <a:bodyPr/>
                    <a:lstStyle/>
                    <a:p>
                      <a:endParaRPr lang="tr-TR"/>
                    </a:p>
                  </a:txBody>
                  <a:tcPr/>
                </a:tc>
                <a:tc vMerge="1">
                  <a:txBody>
                    <a:bodyPr/>
                    <a:lstStyle/>
                    <a:p>
                      <a:endParaRPr lang="tr-TR"/>
                    </a:p>
                  </a:txBody>
                  <a:tcPr/>
                </a:tc>
              </a:tr>
              <a:tr h="317760">
                <a:tc vMerge="1">
                  <a:txBody>
                    <a:bodyPr/>
                    <a:lstStyle/>
                    <a:p>
                      <a:endParaRPr lang="tr-TR"/>
                    </a:p>
                  </a:txBody>
                  <a:tcPr/>
                </a:tc>
                <a:tc rowSpan="2">
                  <a:txBody>
                    <a:bodyPr/>
                    <a:lstStyle/>
                    <a:p>
                      <a:r>
                        <a:rPr lang="tr-TR" sz="1200" b="1" i="0" kern="1200" dirty="0" smtClean="0">
                          <a:solidFill>
                            <a:schemeClr val="dk1"/>
                          </a:solidFill>
                          <a:effectLst/>
                          <a:latin typeface="+mn-lt"/>
                          <a:ea typeface="+mn-ea"/>
                          <a:cs typeface="+mn-cs"/>
                        </a:rPr>
                        <a:t>GRAFİK VE FOTOĞRAF</a:t>
                      </a:r>
                      <a:endParaRPr lang="tr-TR" sz="1200" b="1" dirty="0"/>
                    </a:p>
                  </a:txBody>
                  <a:tcPr anchor="ctr"/>
                </a:tc>
                <a:tc>
                  <a:txBody>
                    <a:bodyPr/>
                    <a:lstStyle/>
                    <a:p>
                      <a:r>
                        <a:rPr lang="tr-TR" sz="1100" b="0" i="0" kern="1200" dirty="0" smtClean="0">
                          <a:solidFill>
                            <a:schemeClr val="dk1"/>
                          </a:solidFill>
                          <a:effectLst/>
                          <a:latin typeface="+mn-lt"/>
                          <a:ea typeface="+mn-ea"/>
                          <a:cs typeface="+mn-cs"/>
                        </a:rPr>
                        <a:t>Grafik</a:t>
                      </a:r>
                      <a:endParaRPr lang="tr-TR" sz="1100" dirty="0"/>
                    </a:p>
                  </a:txBody>
                  <a:tcPr anchor="ctr"/>
                </a:tc>
                <a:tc vMerge="1">
                  <a:txBody>
                    <a:bodyPr/>
                    <a:lstStyle/>
                    <a:p>
                      <a:endParaRPr lang="tr-TR"/>
                    </a:p>
                  </a:txBody>
                  <a:tcPr/>
                </a:tc>
                <a:tc vMerge="1">
                  <a:txBody>
                    <a:bodyPr/>
                    <a:lstStyle/>
                    <a:p>
                      <a:endParaRPr lang="tr-TR"/>
                    </a:p>
                  </a:txBody>
                  <a:tcPr/>
                </a:tc>
              </a:tr>
              <a:tr h="317760">
                <a:tc vMerge="1">
                  <a:txBody>
                    <a:bodyPr/>
                    <a:lstStyle/>
                    <a:p>
                      <a:endParaRPr lang="tr-TR"/>
                    </a:p>
                  </a:txBody>
                  <a:tcPr/>
                </a:tc>
                <a:tc vMerge="1">
                  <a:txBody>
                    <a:bodyPr/>
                    <a:lstStyle/>
                    <a:p>
                      <a:endParaRPr lang="tr-TR"/>
                    </a:p>
                  </a:txBody>
                  <a:tcPr/>
                </a:tc>
                <a:tc>
                  <a:txBody>
                    <a:bodyPr/>
                    <a:lstStyle/>
                    <a:p>
                      <a:pPr fontAlgn="t"/>
                      <a:r>
                        <a:rPr lang="tr-TR" sz="1100" b="0" i="0" dirty="0" smtClean="0">
                          <a:latin typeface="+mn-lt"/>
                        </a:rPr>
                        <a:t>Fotoğraf</a:t>
                      </a:r>
                      <a:endParaRPr lang="tr-TR" sz="1100" b="0" i="0" dirty="0">
                        <a:latin typeface="+mn-lt"/>
                      </a:endParaRPr>
                    </a:p>
                  </a:txBody>
                  <a:tcPr/>
                </a:tc>
                <a:tc vMerge="1">
                  <a:txBody>
                    <a:bodyPr/>
                    <a:lstStyle/>
                    <a:p>
                      <a:endParaRPr lang="tr-TR"/>
                    </a:p>
                  </a:txBody>
                  <a:tcPr/>
                </a:tc>
                <a:tc vMerge="1">
                  <a:txBody>
                    <a:bodyPr/>
                    <a:lstStyle/>
                    <a:p>
                      <a:endParaRPr lang="tr-TR"/>
                    </a:p>
                  </a:txBody>
                  <a:tcPr/>
                </a:tc>
              </a:tr>
              <a:tr h="635519">
                <a:tc vMerge="1">
                  <a:txBody>
                    <a:bodyPr/>
                    <a:lstStyle/>
                    <a:p>
                      <a:endParaRPr lang="tr-TR"/>
                    </a:p>
                  </a:txBody>
                  <a:tcPr/>
                </a:tc>
                <a:tc>
                  <a:txBody>
                    <a:bodyPr/>
                    <a:lstStyle/>
                    <a:p>
                      <a:r>
                        <a:rPr lang="tr-TR" sz="1200" b="1" i="0" kern="1200" dirty="0" smtClean="0">
                          <a:solidFill>
                            <a:schemeClr val="dk1"/>
                          </a:solidFill>
                          <a:latin typeface="+mn-lt"/>
                          <a:ea typeface="+mn-ea"/>
                          <a:cs typeface="+mn-cs"/>
                        </a:rPr>
                        <a:t>HALKLA İLİŞKİLER</a:t>
                      </a:r>
                      <a:endParaRPr lang="tr-TR" sz="1200" b="1" dirty="0"/>
                    </a:p>
                  </a:txBody>
                  <a:tcPr anchor="ctr"/>
                </a:tc>
                <a:tc>
                  <a:txBody>
                    <a:bodyPr/>
                    <a:lstStyle/>
                    <a:p>
                      <a:r>
                        <a:rPr lang="tr-TR" sz="1100" b="0" i="0" kern="1200" dirty="0" smtClean="0">
                          <a:solidFill>
                            <a:schemeClr val="dk1"/>
                          </a:solidFill>
                          <a:latin typeface="+mn-lt"/>
                          <a:ea typeface="+mn-ea"/>
                          <a:cs typeface="+mn-cs"/>
                        </a:rPr>
                        <a:t>Halkla İlişkiler</a:t>
                      </a:r>
                      <a:endParaRPr lang="tr-TR" sz="1100" dirty="0"/>
                    </a:p>
                  </a:txBody>
                  <a:tcPr anchor="ctr"/>
                </a:tc>
                <a:tc vMerge="1">
                  <a:txBody>
                    <a:bodyPr/>
                    <a:lstStyle/>
                    <a:p>
                      <a:endParaRPr lang="tr-TR"/>
                    </a:p>
                  </a:txBody>
                  <a:tcPr/>
                </a:tc>
                <a:tc vMerge="1">
                  <a:txBody>
                    <a:bodyPr/>
                    <a:lstStyle/>
                    <a:p>
                      <a:endParaRPr lang="tr-TR"/>
                    </a:p>
                  </a:txBody>
                  <a:tcPr/>
                </a:tc>
              </a:tr>
              <a:tr h="635520">
                <a:tc vMerge="1">
                  <a:txBody>
                    <a:bodyPr/>
                    <a:lstStyle/>
                    <a:p>
                      <a:endParaRPr lang="tr-TR"/>
                    </a:p>
                  </a:txBody>
                  <a:tcPr/>
                </a:tc>
                <a:tc>
                  <a:txBody>
                    <a:bodyPr/>
                    <a:lstStyle/>
                    <a:p>
                      <a:r>
                        <a:rPr lang="tr-TR" sz="1200" b="1" i="0" kern="1200" dirty="0" smtClean="0">
                          <a:solidFill>
                            <a:schemeClr val="dk1"/>
                          </a:solidFill>
                          <a:effectLst/>
                          <a:latin typeface="+mn-lt"/>
                          <a:ea typeface="+mn-ea"/>
                          <a:cs typeface="+mn-cs"/>
                        </a:rPr>
                        <a:t>YİYECEK İÇECEK HİZMETLERİ</a:t>
                      </a:r>
                      <a:endParaRPr lang="tr-TR" sz="1200" b="1" dirty="0"/>
                    </a:p>
                  </a:txBody>
                  <a:tcPr anchor="ctr"/>
                </a:tc>
                <a:tc>
                  <a:txBody>
                    <a:bodyPr/>
                    <a:lstStyle/>
                    <a:p>
                      <a:r>
                        <a:rPr lang="tr-TR" sz="1100" b="0" i="0" kern="1200" dirty="0" smtClean="0">
                          <a:solidFill>
                            <a:schemeClr val="dk1"/>
                          </a:solidFill>
                          <a:latin typeface="+mn-lt"/>
                          <a:ea typeface="+mn-ea"/>
                          <a:cs typeface="+mn-cs"/>
                        </a:rPr>
                        <a:t>Yiyecek İçecek Hizmetleri</a:t>
                      </a:r>
                      <a:endParaRPr lang="tr-TR" sz="1100" dirty="0"/>
                    </a:p>
                  </a:txBody>
                  <a:tcPr anchor="ctr"/>
                </a:tc>
                <a:tc vMerge="1">
                  <a:txBody>
                    <a:bodyPr/>
                    <a:lstStyle/>
                    <a:p>
                      <a:endParaRPr lang="tr-TR"/>
                    </a:p>
                  </a:txBody>
                  <a:tcPr/>
                </a:tc>
                <a:tc vMerge="1">
                  <a:txBody>
                    <a:bodyPr/>
                    <a:lstStyle/>
                    <a:p>
                      <a:endParaRPr lang="tr-TR"/>
                    </a:p>
                  </a:txBody>
                  <a:tcPr/>
                </a:tc>
              </a:tr>
              <a:tr h="612821">
                <a:tc vMerge="1">
                  <a:txBody>
                    <a:bodyPr/>
                    <a:lstStyle/>
                    <a:p>
                      <a:endParaRPr lang="tr-TR"/>
                    </a:p>
                  </a:txBody>
                  <a:tcPr/>
                </a:tc>
                <a:tc>
                  <a:txBody>
                    <a:bodyPr/>
                    <a:lstStyle/>
                    <a:p>
                      <a:r>
                        <a:rPr lang="tr-TR" sz="1200" b="1" i="0" kern="1200" dirty="0" smtClean="0">
                          <a:solidFill>
                            <a:schemeClr val="dk1"/>
                          </a:solidFill>
                          <a:effectLst/>
                          <a:latin typeface="+mn-lt"/>
                          <a:ea typeface="+mn-ea"/>
                          <a:cs typeface="+mn-cs"/>
                        </a:rPr>
                        <a:t>AİLE VE TÜKETİCİ HİZMETLERİ</a:t>
                      </a:r>
                      <a:endParaRPr lang="tr-TR" sz="1200" b="1" dirty="0"/>
                    </a:p>
                  </a:txBody>
                  <a:tcPr anchor="ctr"/>
                </a:tc>
                <a:tc>
                  <a:txBody>
                    <a:bodyPr/>
                    <a:lstStyle/>
                    <a:p>
                      <a:r>
                        <a:rPr lang="tr-TR" sz="1100" b="0" i="0" kern="1200" dirty="0" smtClean="0">
                          <a:solidFill>
                            <a:schemeClr val="dk1"/>
                          </a:solidFill>
                          <a:effectLst/>
                          <a:latin typeface="+mn-lt"/>
                          <a:ea typeface="+mn-ea"/>
                          <a:cs typeface="+mn-cs"/>
                        </a:rPr>
                        <a:t>Sosyal Destek Hizmetleri</a:t>
                      </a:r>
                      <a:endParaRPr lang="tr-TR" sz="1100" dirty="0"/>
                    </a:p>
                  </a:txBody>
                  <a:tcPr anchor="ctr"/>
                </a:tc>
                <a:tc vMerge="1">
                  <a:txBody>
                    <a:bodyPr/>
                    <a:lstStyle/>
                    <a:p>
                      <a:endParaRPr lang="tr-TR"/>
                    </a:p>
                  </a:txBody>
                  <a:tcPr/>
                </a:tc>
                <a:tc vMerge="1">
                  <a:txBody>
                    <a:bodyPr/>
                    <a:lstStyle/>
                    <a:p>
                      <a:endParaRPr lang="tr-TR"/>
                    </a:p>
                  </a:txBody>
                  <a:tcPr/>
                </a:tc>
              </a:tr>
              <a:tr h="544730">
                <a:tc vMerge="1">
                  <a:txBody>
                    <a:bodyPr/>
                    <a:lstStyle/>
                    <a:p>
                      <a:endParaRPr lang="tr-TR"/>
                    </a:p>
                  </a:txBody>
                  <a:tcPr/>
                </a:tc>
                <a:tc>
                  <a:txBody>
                    <a:bodyPr/>
                    <a:lstStyle/>
                    <a:p>
                      <a:pPr fontAlgn="t"/>
                      <a:r>
                        <a:rPr lang="tr-TR" sz="1200" b="1" i="0" dirty="0">
                          <a:effectLst/>
                          <a:latin typeface="+mn-lt"/>
                        </a:rPr>
                        <a:t>ÇOCUK GELİŞİMİ VE EĞİTİMİ</a:t>
                      </a:r>
                    </a:p>
                  </a:txBody>
                  <a:tcPr anchor="ctr"/>
                </a:tc>
                <a:tc>
                  <a:txBody>
                    <a:bodyPr/>
                    <a:lstStyle/>
                    <a:p>
                      <a:r>
                        <a:rPr lang="tr-TR" sz="1100" b="0" i="0" kern="1200" dirty="0" smtClean="0">
                          <a:solidFill>
                            <a:schemeClr val="dk1"/>
                          </a:solidFill>
                          <a:latin typeface="+mn-lt"/>
                          <a:ea typeface="+mn-ea"/>
                          <a:cs typeface="+mn-cs"/>
                        </a:rPr>
                        <a:t>Erken Çocukluk ve Özel Eğitim</a:t>
                      </a:r>
                      <a:endParaRPr lang="tr-TR" sz="1100" dirty="0"/>
                    </a:p>
                  </a:txBody>
                  <a:tcPr anchor="ctr"/>
                </a:tc>
                <a:tc vMerge="1">
                  <a:txBody>
                    <a:bodyPr/>
                    <a:lstStyle/>
                    <a:p>
                      <a:endParaRPr lang="tr-TR"/>
                    </a:p>
                  </a:txBody>
                  <a:tcPr/>
                </a:tc>
                <a:tc vMerge="1">
                  <a:txBody>
                    <a:bodyPr/>
                    <a:lstStyle/>
                    <a:p>
                      <a:endParaRPr lang="tr-TR"/>
                    </a:p>
                  </a:txBody>
                  <a:tcPr/>
                </a:tc>
              </a:tr>
              <a:tr h="590126">
                <a:tc vMerge="1">
                  <a:txBody>
                    <a:bodyPr/>
                    <a:lstStyle/>
                    <a:p>
                      <a:endParaRPr lang="tr-TR"/>
                    </a:p>
                  </a:txBody>
                  <a:tcPr/>
                </a:tc>
                <a:tc>
                  <a:txBody>
                    <a:bodyPr/>
                    <a:lstStyle/>
                    <a:p>
                      <a:r>
                        <a:rPr lang="tr-TR" sz="1200" b="1" i="0" kern="1200" dirty="0" smtClean="0">
                          <a:solidFill>
                            <a:schemeClr val="dk1"/>
                          </a:solidFill>
                          <a:effectLst/>
                          <a:latin typeface="+mn-lt"/>
                          <a:ea typeface="+mn-ea"/>
                          <a:cs typeface="+mn-cs"/>
                        </a:rPr>
                        <a:t>GÜZELLİK </a:t>
                      </a:r>
                      <a:r>
                        <a:rPr lang="tr-TR" sz="1200" b="1" i="0" kern="1200" dirty="0" smtClean="0">
                          <a:solidFill>
                            <a:schemeClr val="dk1"/>
                          </a:solidFill>
                          <a:effectLst/>
                          <a:latin typeface="+mn-lt"/>
                          <a:ea typeface="+mn-ea"/>
                          <a:cs typeface="+mn-cs"/>
                        </a:rPr>
                        <a:t>HİZMETLERİ</a:t>
                      </a:r>
                      <a:endParaRPr lang="tr-TR" sz="1200" b="1" dirty="0"/>
                    </a:p>
                  </a:txBody>
                  <a:tcPr anchor="ctr"/>
                </a:tc>
                <a:tc>
                  <a:txBody>
                    <a:bodyPr/>
                    <a:lstStyle/>
                    <a:p>
                      <a:pPr fontAlgn="t"/>
                      <a:endParaRPr lang="tr-TR" sz="1100" b="0" i="0" dirty="0" smtClean="0">
                        <a:latin typeface="MyriadPro"/>
                      </a:endParaRPr>
                    </a:p>
                    <a:p>
                      <a:pPr fontAlgn="t"/>
                      <a:r>
                        <a:rPr lang="tr-TR" sz="1100" b="0" i="0" dirty="0" smtClean="0">
                          <a:latin typeface="MyriadPro"/>
                        </a:rPr>
                        <a:t>Güzellik </a:t>
                      </a:r>
                      <a:r>
                        <a:rPr lang="tr-TR" sz="1100" b="0" i="0" dirty="0">
                          <a:latin typeface="MyriadPro"/>
                        </a:rPr>
                        <a:t>Hizmetleri</a:t>
                      </a:r>
                    </a:p>
                  </a:txBody>
                  <a:tcPr/>
                </a:tc>
                <a:tc vMerge="1">
                  <a:txBody>
                    <a:bodyPr/>
                    <a:lstStyle/>
                    <a:p>
                      <a:endParaRPr lang="tr-TR"/>
                    </a:p>
                  </a:txBody>
                  <a:tcPr/>
                </a:tc>
                <a:tc vMerge="1">
                  <a:txBody>
                    <a:bodyPr/>
                    <a:lstStyle/>
                    <a:p>
                      <a:endParaRPr lang="tr-TR"/>
                    </a:p>
                  </a:txBody>
                  <a:tcPr/>
                </a:tc>
              </a:tr>
              <a:tr h="612821">
                <a:tc vMerge="1">
                  <a:txBody>
                    <a:bodyPr/>
                    <a:lstStyle/>
                    <a:p>
                      <a:endParaRPr lang="tr-TR"/>
                    </a:p>
                  </a:txBody>
                  <a:tcPr/>
                </a:tc>
                <a:tc>
                  <a:txBody>
                    <a:bodyPr/>
                    <a:lstStyle/>
                    <a:p>
                      <a:r>
                        <a:rPr lang="tr-TR" sz="1200" b="1" i="0" kern="1200" dirty="0" smtClean="0">
                          <a:solidFill>
                            <a:schemeClr val="dk1"/>
                          </a:solidFill>
                          <a:latin typeface="+mn-lt"/>
                          <a:ea typeface="+mn-ea"/>
                          <a:cs typeface="+mn-cs"/>
                        </a:rPr>
                        <a:t>MOBİLYA VE İÇ MEKÂN TASARIMI</a:t>
                      </a:r>
                      <a:endParaRPr lang="tr-TR" sz="1200" b="1" dirty="0"/>
                    </a:p>
                  </a:txBody>
                  <a:tcPr anchor="ctr"/>
                </a:tc>
                <a:tc>
                  <a:txBody>
                    <a:bodyPr/>
                    <a:lstStyle/>
                    <a:p>
                      <a:r>
                        <a:rPr lang="tr-TR" sz="1100" b="0" i="0" kern="1200" dirty="0" smtClean="0">
                          <a:solidFill>
                            <a:schemeClr val="dk1"/>
                          </a:solidFill>
                          <a:latin typeface="+mn-lt"/>
                          <a:ea typeface="+mn-ea"/>
                          <a:cs typeface="+mn-cs"/>
                        </a:rPr>
                        <a:t>Mobilya İç Mekân Ressamlığı</a:t>
                      </a:r>
                      <a:endParaRPr lang="tr-TR" sz="1100" dirty="0"/>
                    </a:p>
                  </a:txBody>
                  <a:tcPr anchor="ctr"/>
                </a:tc>
                <a:tc vMerge="1">
                  <a:txBody>
                    <a:bodyPr/>
                    <a:lstStyle/>
                    <a:p>
                      <a:endParaRPr lang="tr-TR"/>
                    </a:p>
                  </a:txBody>
                  <a:tcPr/>
                </a:tc>
                <a:tc vMerge="1">
                  <a:txBody>
                    <a:bodyPr/>
                    <a:lstStyle/>
                    <a:p>
                      <a:endParaRPr lang="tr-TR"/>
                    </a:p>
                  </a:txBody>
                  <a:tcPr/>
                </a:tc>
              </a:tr>
            </a:tbl>
          </a:graphicData>
        </a:graphic>
      </p:graphicFrame>
    </p:spTree>
    <p:extLst>
      <p:ext uri="{BB962C8B-B14F-4D97-AF65-F5344CB8AC3E}">
        <p14:creationId xmlns:p14="http://schemas.microsoft.com/office/powerpoint/2010/main" val="2588556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387424"/>
            <a:ext cx="7239000" cy="1143000"/>
          </a:xfrm>
        </p:spPr>
        <p:txBody>
          <a:bodyPr/>
          <a:lstStyle/>
          <a:p>
            <a:r>
              <a:rPr lang="tr-TR" sz="3600" i="1" dirty="0">
                <a:ln w="18000">
                  <a:solidFill>
                    <a:schemeClr val="accent2">
                      <a:satMod val="140000"/>
                    </a:schemeClr>
                  </a:solidFill>
                  <a:prstDash val="solid"/>
                  <a:miter lim="800000"/>
                </a:ln>
                <a:noFill/>
                <a:effectLst>
                  <a:outerShdw blurRad="25500" dist="23000" dir="7020000" algn="tl">
                    <a:srgbClr val="000000">
                      <a:alpha val="50000"/>
                    </a:srgbClr>
                  </a:outerShdw>
                </a:effectLst>
              </a:rPr>
              <a:t>Hangi Lise Türleri Bulunmaktadır? </a:t>
            </a:r>
            <a:endParaRPr lang="tr-TR" sz="36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İçerik Yer Tutucusu 2"/>
          <p:cNvSpPr>
            <a:spLocks noGrp="1"/>
          </p:cNvSpPr>
          <p:nvPr>
            <p:ph idx="1"/>
          </p:nvPr>
        </p:nvSpPr>
        <p:spPr>
          <a:xfrm>
            <a:off x="323528" y="764704"/>
            <a:ext cx="8712968" cy="6093296"/>
          </a:xfrm>
        </p:spPr>
        <p:txBody>
          <a:bodyPr>
            <a:normAutofit/>
          </a:bodyPr>
          <a:lstStyle/>
          <a:p>
            <a:pPr marL="457200" indent="-457200">
              <a:buFont typeface="+mj-lt"/>
              <a:buAutoNum type="arabicPeriod"/>
            </a:pPr>
            <a:r>
              <a:rPr lang="tr-TR" sz="2400" dirty="0"/>
              <a:t>Fen </a:t>
            </a:r>
            <a:r>
              <a:rPr lang="tr-TR" sz="2400" dirty="0" smtClean="0"/>
              <a:t>Lisesi </a:t>
            </a:r>
          </a:p>
          <a:p>
            <a:pPr marL="457200" indent="-457200">
              <a:buFont typeface="+mj-lt"/>
              <a:buAutoNum type="arabicPeriod"/>
            </a:pPr>
            <a:r>
              <a:rPr lang="tr-TR" sz="2400" dirty="0" smtClean="0"/>
              <a:t>Sosyal </a:t>
            </a:r>
            <a:r>
              <a:rPr lang="tr-TR" sz="2400" dirty="0"/>
              <a:t>Bilimler </a:t>
            </a:r>
            <a:r>
              <a:rPr lang="tr-TR" sz="2400" dirty="0" smtClean="0"/>
              <a:t>Lisesi</a:t>
            </a:r>
          </a:p>
          <a:p>
            <a:pPr marL="457200" indent="-457200">
              <a:buFont typeface="+mj-lt"/>
              <a:buAutoNum type="arabicPeriod"/>
            </a:pPr>
            <a:r>
              <a:rPr lang="tr-TR" sz="2400" dirty="0" smtClean="0"/>
              <a:t>Özel </a:t>
            </a:r>
            <a:r>
              <a:rPr lang="tr-TR" sz="2400" dirty="0"/>
              <a:t>Program ve Proje Uygulayan Ortaöğretim </a:t>
            </a:r>
            <a:r>
              <a:rPr lang="tr-TR" sz="2400" dirty="0" smtClean="0"/>
              <a:t>Liseleri </a:t>
            </a:r>
          </a:p>
          <a:p>
            <a:pPr marL="457200" indent="-457200">
              <a:buFont typeface="+mj-lt"/>
              <a:buAutoNum type="arabicPeriod"/>
            </a:pPr>
            <a:r>
              <a:rPr lang="tr-TR" sz="2400" dirty="0" smtClean="0"/>
              <a:t>Anadolu Lisesi </a:t>
            </a:r>
          </a:p>
          <a:p>
            <a:pPr marL="457200" indent="-457200">
              <a:buFont typeface="+mj-lt"/>
              <a:buAutoNum type="arabicPeriod"/>
            </a:pPr>
            <a:r>
              <a:rPr lang="tr-TR" sz="2400" dirty="0" smtClean="0"/>
              <a:t>Anadolu </a:t>
            </a:r>
            <a:r>
              <a:rPr lang="tr-TR" sz="2400" dirty="0"/>
              <a:t>İmam Hatip </a:t>
            </a:r>
            <a:r>
              <a:rPr lang="tr-TR" sz="2400" dirty="0" smtClean="0"/>
              <a:t>Lisesi </a:t>
            </a:r>
          </a:p>
          <a:p>
            <a:pPr marL="457200" indent="-457200">
              <a:buFont typeface="+mj-lt"/>
              <a:buAutoNum type="arabicPeriod"/>
            </a:pPr>
            <a:r>
              <a:rPr lang="tr-TR" sz="2400" dirty="0" smtClean="0"/>
              <a:t>Mesleki </a:t>
            </a:r>
            <a:r>
              <a:rPr lang="tr-TR" sz="2400" dirty="0"/>
              <a:t>ve Teknik Anadolu </a:t>
            </a:r>
            <a:r>
              <a:rPr lang="tr-TR" sz="2400" dirty="0" smtClean="0"/>
              <a:t>Lisesi </a:t>
            </a:r>
          </a:p>
          <a:p>
            <a:pPr marL="457200" indent="-457200">
              <a:buFont typeface="+mj-lt"/>
              <a:buAutoNum type="arabicPeriod"/>
            </a:pPr>
            <a:r>
              <a:rPr lang="tr-TR" sz="2400" dirty="0" smtClean="0"/>
              <a:t>Çok </a:t>
            </a:r>
            <a:r>
              <a:rPr lang="tr-TR" sz="2400" dirty="0"/>
              <a:t>Programlı Anadolu </a:t>
            </a:r>
            <a:r>
              <a:rPr lang="tr-TR" sz="2400" dirty="0" smtClean="0"/>
              <a:t>Lisesi</a:t>
            </a:r>
          </a:p>
          <a:p>
            <a:pPr marL="457200" indent="-457200">
              <a:buFont typeface="+mj-lt"/>
              <a:buAutoNum type="arabicPeriod"/>
            </a:pPr>
            <a:r>
              <a:rPr lang="tr-TR" sz="2400" dirty="0" smtClean="0"/>
              <a:t> </a:t>
            </a:r>
            <a:r>
              <a:rPr lang="tr-TR" sz="2400" dirty="0"/>
              <a:t>Güzel Sanatlar ve Spor </a:t>
            </a:r>
            <a:r>
              <a:rPr lang="tr-TR" sz="2400" dirty="0" smtClean="0"/>
              <a:t>Lisesi</a:t>
            </a:r>
          </a:p>
          <a:p>
            <a:pPr marL="457200" indent="-457200">
              <a:buFont typeface="+mj-lt"/>
              <a:buAutoNum type="arabicPeriod"/>
            </a:pPr>
            <a:r>
              <a:rPr lang="tr-TR" sz="2400" dirty="0" smtClean="0"/>
              <a:t> </a:t>
            </a:r>
            <a:r>
              <a:rPr lang="tr-TR" sz="2400" dirty="0"/>
              <a:t>Mesleki Eğitim </a:t>
            </a:r>
            <a:r>
              <a:rPr lang="tr-TR" sz="2400" dirty="0" smtClean="0"/>
              <a:t>Merkezi </a:t>
            </a:r>
          </a:p>
          <a:p>
            <a:pPr marL="457200" indent="-457200">
              <a:buFont typeface="+mj-lt"/>
              <a:buAutoNum type="arabicPeriod"/>
            </a:pPr>
            <a:r>
              <a:rPr lang="tr-TR" sz="2400" dirty="0" smtClean="0"/>
              <a:t>Açık </a:t>
            </a:r>
            <a:r>
              <a:rPr lang="tr-TR" sz="2400" dirty="0"/>
              <a:t>Öğretim Lisesi(Açık Öğretim Lisesi, Mesleki Açık Öğretim Lisesi, </a:t>
            </a:r>
            <a:r>
              <a:rPr lang="tr-TR" sz="2400" dirty="0" smtClean="0"/>
              <a:t>AÖ </a:t>
            </a:r>
            <a:r>
              <a:rPr lang="tr-TR" sz="2400" dirty="0"/>
              <a:t>İmam Hatip Lisesi</a:t>
            </a:r>
            <a:r>
              <a:rPr lang="tr-TR" sz="2400" dirty="0" smtClean="0"/>
              <a:t>)  </a:t>
            </a:r>
          </a:p>
          <a:p>
            <a:pPr marL="0" indent="0">
              <a:buNone/>
            </a:pPr>
            <a:r>
              <a:rPr lang="tr-TR" sz="2400" dirty="0"/>
              <a:t> </a:t>
            </a:r>
            <a:r>
              <a:rPr lang="tr-TR" sz="2400" dirty="0" smtClean="0"/>
              <a:t>      bulunmaktadır.</a:t>
            </a:r>
            <a:endParaRPr lang="tr-TR" sz="2400" dirty="0"/>
          </a:p>
        </p:txBody>
      </p:sp>
    </p:spTree>
    <p:extLst>
      <p:ext uri="{BB962C8B-B14F-4D97-AF65-F5344CB8AC3E}">
        <p14:creationId xmlns:p14="http://schemas.microsoft.com/office/powerpoint/2010/main" val="20332504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0"/>
            <a:ext cx="8892480" cy="1143000"/>
          </a:xfrm>
        </p:spPr>
        <p:style>
          <a:lnRef idx="0">
            <a:schemeClr val="accent2"/>
          </a:lnRef>
          <a:fillRef idx="3">
            <a:schemeClr val="accent2"/>
          </a:fillRef>
          <a:effectRef idx="3">
            <a:schemeClr val="accent2"/>
          </a:effectRef>
          <a:fontRef idx="minor">
            <a:schemeClr val="lt1"/>
          </a:fontRef>
        </p:style>
        <p:txBody>
          <a:bodyPr/>
          <a:lstStyle/>
          <a:p>
            <a:pPr algn="ctr"/>
            <a:r>
              <a:rPr lang="tr-TR" sz="3600" b="0" dirty="0" err="1" smtClean="0">
                <a:effectLst/>
              </a:rPr>
              <a:t>Afyonkarahisar</a:t>
            </a:r>
            <a:r>
              <a:rPr lang="tr-TR" sz="3600" b="0" dirty="0">
                <a:effectLst/>
              </a:rPr>
              <a:t> </a:t>
            </a:r>
            <a:r>
              <a:rPr lang="tr-TR" sz="3600" b="0" dirty="0" err="1" smtClean="0">
                <a:effectLst/>
              </a:rPr>
              <a:t>Uydukent</a:t>
            </a:r>
            <a:r>
              <a:rPr lang="tr-TR" sz="3600" b="0" dirty="0" smtClean="0">
                <a:effectLst/>
              </a:rPr>
              <a:t> Mesleki </a:t>
            </a:r>
            <a:r>
              <a:rPr lang="tr-TR" sz="3600" b="0" dirty="0">
                <a:effectLst/>
              </a:rPr>
              <a:t>ve Teknik Anadolu Lisesi</a:t>
            </a:r>
            <a:endParaRPr lang="tr-TR" sz="3600"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562951454"/>
              </p:ext>
            </p:extLst>
          </p:nvPr>
        </p:nvGraphicFramePr>
        <p:xfrm>
          <a:off x="251520" y="1124744"/>
          <a:ext cx="8892480" cy="5733256"/>
        </p:xfrm>
        <a:graphic>
          <a:graphicData uri="http://schemas.openxmlformats.org/drawingml/2006/table">
            <a:tbl>
              <a:tblPr firstRow="1" bandRow="1">
                <a:tableStyleId>{8A107856-5554-42FB-B03E-39F5DBC370BA}</a:tableStyleId>
              </a:tblPr>
              <a:tblGrid>
                <a:gridCol w="2223120"/>
                <a:gridCol w="2223120"/>
                <a:gridCol w="2223120"/>
                <a:gridCol w="1111560"/>
                <a:gridCol w="1111560"/>
              </a:tblGrid>
              <a:tr h="1589417">
                <a:tc>
                  <a:txBody>
                    <a:bodyPr/>
                    <a:lstStyle/>
                    <a:p>
                      <a:pPr algn="l"/>
                      <a:r>
                        <a:rPr lang="tr-TR" dirty="0" smtClean="0"/>
                        <a:t>PROGRAM</a:t>
                      </a:r>
                      <a:r>
                        <a:rPr lang="tr-TR" baseline="0" dirty="0" smtClean="0"/>
                        <a:t> TÜRÜ</a:t>
                      </a:r>
                      <a:endParaRPr lang="tr-TR" dirty="0"/>
                    </a:p>
                  </a:txBody>
                  <a:tcPr anchor="ctr"/>
                </a:tc>
                <a:tc>
                  <a:txBody>
                    <a:bodyPr/>
                    <a:lstStyle/>
                    <a:p>
                      <a:pPr algn="ctr"/>
                      <a:r>
                        <a:rPr lang="tr-TR" dirty="0" smtClean="0"/>
                        <a:t>ALAN</a:t>
                      </a:r>
                      <a:endParaRPr lang="tr-TR" dirty="0"/>
                    </a:p>
                  </a:txBody>
                  <a:tcPr anchor="ctr"/>
                </a:tc>
                <a:tc>
                  <a:txBody>
                    <a:bodyPr/>
                    <a:lstStyle/>
                    <a:p>
                      <a:pPr algn="ctr"/>
                      <a:r>
                        <a:rPr lang="tr-TR" dirty="0" smtClean="0"/>
                        <a:t>DAL</a:t>
                      </a:r>
                      <a:endParaRPr lang="tr-TR" dirty="0"/>
                    </a:p>
                  </a:txBody>
                  <a:tcPr anchor="ctr"/>
                </a:tc>
                <a:tc>
                  <a:txBody>
                    <a:bodyPr/>
                    <a:lstStyle/>
                    <a:p>
                      <a:pPr algn="ctr"/>
                      <a:r>
                        <a:rPr lang="tr-TR" dirty="0" smtClean="0"/>
                        <a:t>ÖĞRETİM ŞEKLİ</a:t>
                      </a:r>
                      <a:endParaRPr lang="tr-TR" dirty="0"/>
                    </a:p>
                  </a:txBody>
                  <a:tcPr anchor="ctr"/>
                </a:tc>
                <a:tc>
                  <a:txBody>
                    <a:bodyPr/>
                    <a:lstStyle/>
                    <a:p>
                      <a:pPr algn="ctr"/>
                      <a:r>
                        <a:rPr lang="tr-TR" dirty="0" smtClean="0"/>
                        <a:t>2023 TABAN OBP</a:t>
                      </a:r>
                      <a:endParaRPr lang="tr-TR" dirty="0"/>
                    </a:p>
                  </a:txBody>
                  <a:tcPr anchor="ctr"/>
                </a:tc>
              </a:tr>
              <a:tr h="1381279">
                <a:tc rowSpan="3">
                  <a:txBody>
                    <a:bodyPr/>
                    <a:lstStyle/>
                    <a:p>
                      <a:r>
                        <a:rPr lang="tr-TR" dirty="0" smtClean="0"/>
                        <a:t>ANADOLU MESLEK PROGRAMI</a:t>
                      </a:r>
                      <a:endParaRPr lang="tr-TR" dirty="0"/>
                    </a:p>
                  </a:txBody>
                  <a:tcPr anchor="ctr"/>
                </a:tc>
                <a:tc>
                  <a:txBody>
                    <a:bodyPr/>
                    <a:lstStyle/>
                    <a:p>
                      <a:pPr algn="ctr"/>
                      <a:r>
                        <a:rPr lang="tr-TR" sz="1800" b="1" i="0" kern="1200" dirty="0" smtClean="0">
                          <a:solidFill>
                            <a:schemeClr val="dk1"/>
                          </a:solidFill>
                          <a:effectLst/>
                          <a:latin typeface="+mn-lt"/>
                          <a:ea typeface="+mn-ea"/>
                          <a:cs typeface="+mn-cs"/>
                        </a:rPr>
                        <a:t>BİLİŞİM</a:t>
                      </a:r>
                      <a:r>
                        <a:rPr lang="tr-TR" sz="1800" b="1" i="0" kern="1200" baseline="0" dirty="0" smtClean="0">
                          <a:solidFill>
                            <a:schemeClr val="dk1"/>
                          </a:solidFill>
                          <a:effectLst/>
                          <a:latin typeface="+mn-lt"/>
                          <a:ea typeface="+mn-ea"/>
                          <a:cs typeface="+mn-cs"/>
                        </a:rPr>
                        <a:t> TEKNOLOJİLERİ</a:t>
                      </a:r>
                      <a:endParaRPr lang="tr-TR" b="1" dirty="0"/>
                    </a:p>
                  </a:txBody>
                  <a:tcPr marL="0" marR="0" marT="0" marB="0" anchor="ctr"/>
                </a:tc>
                <a:tc>
                  <a:txBody>
                    <a:bodyPr/>
                    <a:lstStyle/>
                    <a:p>
                      <a:pPr algn="ctr"/>
                      <a:r>
                        <a:rPr lang="tr-TR" dirty="0" smtClean="0"/>
                        <a:t>Yazılım Geliştirme</a:t>
                      </a:r>
                      <a:endParaRPr lang="tr-TR" dirty="0"/>
                    </a:p>
                  </a:txBody>
                  <a:tcPr marL="0" marR="0" marT="0" marB="0" anchor="ctr"/>
                </a:tc>
                <a:tc rowSpan="3">
                  <a:txBody>
                    <a:bodyPr/>
                    <a:lstStyle/>
                    <a:p>
                      <a:pPr algn="ctr"/>
                      <a:r>
                        <a:rPr lang="tr-TR" dirty="0" smtClean="0"/>
                        <a:t>KIZ</a:t>
                      </a:r>
                    </a:p>
                  </a:txBody>
                  <a:tcPr anchor="ctr"/>
                </a:tc>
                <a:tc rowSpan="3">
                  <a:txBody>
                    <a:bodyPr/>
                    <a:lstStyle/>
                    <a:p>
                      <a:pPr algn="ctr"/>
                      <a:r>
                        <a:rPr lang="tr-TR" sz="1800" b="1" i="0" kern="1200" dirty="0" smtClean="0">
                          <a:solidFill>
                            <a:schemeClr val="dk1"/>
                          </a:solidFill>
                          <a:effectLst/>
                          <a:latin typeface="+mn-lt"/>
                          <a:ea typeface="+mn-ea"/>
                          <a:cs typeface="+mn-cs"/>
                        </a:rPr>
                        <a:t>74,99</a:t>
                      </a:r>
                      <a:endParaRPr lang="tr-TR" b="1" dirty="0" smtClean="0"/>
                    </a:p>
                  </a:txBody>
                  <a:tcPr anchor="ctr"/>
                </a:tc>
              </a:tr>
              <a:tr h="1381281">
                <a:tc vMerge="1">
                  <a:txBody>
                    <a:bodyPr/>
                    <a:lstStyle/>
                    <a:p>
                      <a:endParaRPr lang="tr-TR"/>
                    </a:p>
                  </a:txBody>
                  <a:tcPr/>
                </a:tc>
                <a:tc>
                  <a:txBody>
                    <a:bodyPr/>
                    <a:lstStyle/>
                    <a:p>
                      <a:pPr algn="ctr"/>
                      <a:r>
                        <a:rPr lang="tr-TR" sz="1800" b="1" i="0" kern="1200" dirty="0" smtClean="0">
                          <a:solidFill>
                            <a:schemeClr val="dk1"/>
                          </a:solidFill>
                          <a:effectLst/>
                          <a:latin typeface="+mn-lt"/>
                          <a:ea typeface="+mn-ea"/>
                          <a:cs typeface="+mn-cs"/>
                        </a:rPr>
                        <a:t>ÇOCUK GELİŞİMİ VE EĞİTİMİ</a:t>
                      </a:r>
                      <a:endParaRPr lang="tr-TR" b="1" dirty="0"/>
                    </a:p>
                  </a:txBody>
                  <a:tcPr marL="0" marR="0" marT="0" marB="0" anchor="ctr"/>
                </a:tc>
                <a:tc>
                  <a:txBody>
                    <a:bodyPr/>
                    <a:lstStyle/>
                    <a:p>
                      <a:pPr algn="ctr"/>
                      <a:r>
                        <a:rPr lang="tr-TR" sz="1800" b="0" i="0" kern="1200" dirty="0" smtClean="0">
                          <a:solidFill>
                            <a:schemeClr val="dk1"/>
                          </a:solidFill>
                          <a:latin typeface="+mn-lt"/>
                          <a:ea typeface="+mn-ea"/>
                          <a:cs typeface="+mn-cs"/>
                        </a:rPr>
                        <a:t>Erken Çocukluk ve Özel Eğitim</a:t>
                      </a:r>
                      <a:endParaRPr lang="tr-TR" dirty="0"/>
                    </a:p>
                  </a:txBody>
                  <a:tcPr marL="0" marR="0" marT="0" marB="0" anchor="ctr"/>
                </a:tc>
                <a:tc vMerge="1">
                  <a:txBody>
                    <a:bodyPr/>
                    <a:lstStyle/>
                    <a:p>
                      <a:endParaRPr lang="tr-TR"/>
                    </a:p>
                  </a:txBody>
                  <a:tcPr/>
                </a:tc>
                <a:tc vMerge="1">
                  <a:txBody>
                    <a:bodyPr/>
                    <a:lstStyle/>
                    <a:p>
                      <a:endParaRPr lang="tr-TR"/>
                    </a:p>
                  </a:txBody>
                  <a:tcPr/>
                </a:tc>
              </a:tr>
              <a:tr h="1381279">
                <a:tc vMerge="1">
                  <a:txBody>
                    <a:bodyPr/>
                    <a:lstStyle/>
                    <a:p>
                      <a:endParaRPr lang="tr-TR"/>
                    </a:p>
                  </a:txBody>
                  <a:tcPr/>
                </a:tc>
                <a:tc>
                  <a:txBody>
                    <a:bodyPr/>
                    <a:lstStyle/>
                    <a:p>
                      <a:pPr algn="ctr"/>
                      <a:r>
                        <a:rPr lang="tr-TR" b="1" dirty="0" smtClean="0"/>
                        <a:t>YİYECEK İÇECEK HİZMETLERİ</a:t>
                      </a:r>
                      <a:endParaRPr lang="tr-TR" b="1" dirty="0"/>
                    </a:p>
                  </a:txBody>
                  <a:tcPr marL="0" marR="0" marT="0" marB="0" anchor="ctr"/>
                </a:tc>
                <a:tc>
                  <a:txBody>
                    <a:bodyPr/>
                    <a:lstStyle/>
                    <a:p>
                      <a:pPr algn="ctr"/>
                      <a:r>
                        <a:rPr lang="tr-TR" dirty="0" smtClean="0"/>
                        <a:t>Yiyecek İçecek</a:t>
                      </a:r>
                      <a:r>
                        <a:rPr lang="tr-TR" baseline="0" dirty="0" smtClean="0"/>
                        <a:t> Hizmetleri</a:t>
                      </a:r>
                      <a:endParaRPr lang="tr-TR" dirty="0"/>
                    </a:p>
                  </a:txBody>
                  <a:tcPr marL="0" marR="0" marT="0" marB="0" anchor="ctr"/>
                </a:tc>
                <a:tc vMerge="1">
                  <a:txBody>
                    <a:bodyPr/>
                    <a:lstStyle/>
                    <a:p>
                      <a:endParaRPr lang="tr-TR"/>
                    </a:p>
                  </a:txBody>
                  <a:tcPr/>
                </a:tc>
                <a:tc vMerge="1">
                  <a:txBody>
                    <a:bodyPr/>
                    <a:lstStyle/>
                    <a:p>
                      <a:endParaRPr lang="tr-TR"/>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251520" y="1826416"/>
            <a:ext cx="5820940" cy="5031584"/>
          </a:xfrm>
        </p:spPr>
        <p:txBody>
          <a:bodyPr>
            <a:normAutofit fontScale="85000" lnSpcReduction="10000"/>
          </a:bodyPr>
          <a:lstStyle/>
          <a:p>
            <a:pPr>
              <a:lnSpc>
                <a:spcPct val="160000"/>
              </a:lnSpc>
              <a:spcAft>
                <a:spcPts val="500"/>
              </a:spcAft>
              <a:buFont typeface="Wingdings" pitchFamily="2" charset="2"/>
              <a:buChar char="v"/>
            </a:pPr>
            <a:r>
              <a:rPr lang="tr-TR" altLang="tr-TR" sz="2200" dirty="0"/>
              <a:t>Sağlık Bakanlığına bağlı kamu ve özel yataklı/yataksız sağlık kurum ve kuruluşlarına ara eleman yetiştirmek üzere açılan okullardır. </a:t>
            </a:r>
          </a:p>
          <a:p>
            <a:pPr>
              <a:lnSpc>
                <a:spcPct val="150000"/>
              </a:lnSpc>
              <a:spcAft>
                <a:spcPts val="500"/>
              </a:spcAft>
              <a:buFont typeface="Wingdings" pitchFamily="2" charset="2"/>
              <a:buChar char="v"/>
            </a:pPr>
            <a:r>
              <a:rPr lang="tr-TR" altLang="tr-TR" sz="2200" dirty="0"/>
              <a:t>Türk Millî Eğitiminin genel, sağlık alanının özel amaçları doğrultusunda, ortaöğretim seviyesinde genel kültür, sağlık alanıyla ilgili temel bilim, her alan/dala özel mesleki yeterlilik kazandıran, öğrencileri hayata, sağlık alanına ve yükseköğrenime hazırlayan, yabancı dil olarak İngilizce öğretilmesini amaçlayan programlar uygulanmakta olup, “Anadolu” programlarında İngilizce dersi ağırlıklı olarak verilir. </a:t>
            </a:r>
          </a:p>
        </p:txBody>
      </p:sp>
      <p:sp>
        <p:nvSpPr>
          <p:cNvPr id="8" name="Dikdörtgen 7"/>
          <p:cNvSpPr/>
          <p:nvPr/>
        </p:nvSpPr>
        <p:spPr>
          <a:xfrm>
            <a:off x="2076723" y="7770"/>
            <a:ext cx="5157566" cy="156966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a:t>
            </a:r>
          </a:p>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ANADOLU LİSELERİ</a:t>
            </a:r>
            <a:endParaRPr lang="tr-TR"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nvGrpSpPr>
          <p:cNvPr id="7" name="Grup 6"/>
          <p:cNvGrpSpPr/>
          <p:nvPr/>
        </p:nvGrpSpPr>
        <p:grpSpPr>
          <a:xfrm>
            <a:off x="6228512" y="1484784"/>
            <a:ext cx="2952000" cy="1800000"/>
            <a:chOff x="0" y="0"/>
            <a:chExt cx="3287485" cy="1948543"/>
          </a:xfrm>
        </p:grpSpPr>
        <p:pic>
          <p:nvPicPr>
            <p:cNvPr id="9" name="Resim 8"/>
            <p:cNvPicPr>
              <a:picLocks/>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43542" y="0"/>
              <a:ext cx="3243943" cy="1948543"/>
            </a:xfrm>
            <a:prstGeom prst="rect">
              <a:avLst/>
            </a:prstGeom>
            <a:effectLst>
              <a:softEdge rad="63500"/>
            </a:effectLst>
          </p:spPr>
        </p:pic>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1772"/>
              <a:ext cx="609600" cy="609600"/>
            </a:xfrm>
            <a:prstGeom prst="ellipse">
              <a:avLst/>
            </a:prstGeom>
          </p:spPr>
        </p:pic>
      </p:grpSp>
      <p:sp>
        <p:nvSpPr>
          <p:cNvPr id="3" name="Dikdörtgen 2"/>
          <p:cNvSpPr/>
          <p:nvPr/>
        </p:nvSpPr>
        <p:spPr>
          <a:xfrm>
            <a:off x="3219788" y="1484784"/>
            <a:ext cx="2504340" cy="341632"/>
          </a:xfrm>
          <a:prstGeom prst="rect">
            <a:avLst/>
          </a:prstGeom>
        </p:spPr>
        <p:txBody>
          <a:bodyPr wrap="none">
            <a:spAutoFit/>
          </a:bodyPr>
          <a:lstStyle/>
          <a:p>
            <a:pPr algn="ctr">
              <a:lnSpc>
                <a:spcPct val="90000"/>
              </a:lnSpc>
            </a:pPr>
            <a:r>
              <a:rPr lang="tr-TR" altLang="tr-TR"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SAĞLIK MESLEK </a:t>
            </a:r>
            <a:r>
              <a:rPr lang="tr-TR" altLang="tr-T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LİSELERİ</a:t>
            </a:r>
          </a:p>
        </p:txBody>
      </p:sp>
      <p:pic>
        <p:nvPicPr>
          <p:cNvPr id="2" name="Resim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1490" y="3212976"/>
            <a:ext cx="2747014" cy="1800000"/>
          </a:xfrm>
          <a:prstGeom prst="rect">
            <a:avLst/>
          </a:prstGeom>
          <a:effectLst>
            <a:softEdge rad="63500"/>
          </a:effectLst>
        </p:spPr>
      </p:pic>
      <p:pic>
        <p:nvPicPr>
          <p:cNvPr id="4" name="Resim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6517" y="4941168"/>
            <a:ext cx="2702388" cy="1800000"/>
          </a:xfrm>
          <a:prstGeom prst="rect">
            <a:avLst/>
          </a:prstGeom>
          <a:effectLst>
            <a:softEdge rad="63500"/>
          </a:effectLst>
        </p:spPr>
      </p:pic>
    </p:spTree>
    <p:extLst>
      <p:ext uri="{BB962C8B-B14F-4D97-AF65-F5344CB8AC3E}">
        <p14:creationId xmlns:p14="http://schemas.microsoft.com/office/powerpoint/2010/main" val="1559276189"/>
      </p:ext>
    </p:extLst>
  </p:cSld>
  <p:clrMapOvr>
    <a:masterClrMapping/>
  </p:clrMapOvr>
  <p:transition spd="slow">
    <p:wheel spokes="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0"/>
            <a:ext cx="8892480" cy="1143000"/>
          </a:xfrm>
        </p:spPr>
        <p:style>
          <a:lnRef idx="0">
            <a:schemeClr val="accent3"/>
          </a:lnRef>
          <a:fillRef idx="3">
            <a:schemeClr val="accent3"/>
          </a:fillRef>
          <a:effectRef idx="3">
            <a:schemeClr val="accent3"/>
          </a:effectRef>
          <a:fontRef idx="minor">
            <a:schemeClr val="lt1"/>
          </a:fontRef>
        </p:style>
        <p:txBody>
          <a:bodyPr anchor="ctr"/>
          <a:lstStyle/>
          <a:p>
            <a:pPr algn="ctr"/>
            <a:r>
              <a:rPr lang="tr-TR" sz="3200" b="0" dirty="0">
                <a:effectLst/>
              </a:rPr>
              <a:t>Afyonkarahisar Atatürk Mesleki ve Teknik Anadolu Lisesi</a:t>
            </a:r>
            <a:endParaRPr lang="tr-TR" sz="3200"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246126287"/>
              </p:ext>
            </p:extLst>
          </p:nvPr>
        </p:nvGraphicFramePr>
        <p:xfrm>
          <a:off x="251519" y="1196752"/>
          <a:ext cx="8784975" cy="5647099"/>
        </p:xfrm>
        <a:graphic>
          <a:graphicData uri="http://schemas.openxmlformats.org/drawingml/2006/table">
            <a:tbl>
              <a:tblPr firstRow="1" bandRow="1">
                <a:tableStyleId>{0505E3EF-67EA-436B-97B2-0124C06EBD24}</a:tableStyleId>
              </a:tblPr>
              <a:tblGrid>
                <a:gridCol w="1952217"/>
                <a:gridCol w="1952217"/>
                <a:gridCol w="1952217"/>
                <a:gridCol w="976108"/>
                <a:gridCol w="976108"/>
                <a:gridCol w="976108"/>
              </a:tblGrid>
              <a:tr h="1656184">
                <a:tc>
                  <a:txBody>
                    <a:bodyPr/>
                    <a:lstStyle/>
                    <a:p>
                      <a:pPr algn="l"/>
                      <a:r>
                        <a:rPr lang="tr-TR" dirty="0" smtClean="0"/>
                        <a:t>PROGRAM</a:t>
                      </a:r>
                      <a:r>
                        <a:rPr lang="tr-TR" baseline="0" dirty="0" smtClean="0"/>
                        <a:t> TÜRÜ</a:t>
                      </a:r>
                      <a:endParaRPr lang="tr-TR" dirty="0"/>
                    </a:p>
                  </a:txBody>
                  <a:tcPr anchor="ctr"/>
                </a:tc>
                <a:tc>
                  <a:txBody>
                    <a:bodyPr/>
                    <a:lstStyle/>
                    <a:p>
                      <a:pPr algn="ctr"/>
                      <a:r>
                        <a:rPr lang="tr-TR" dirty="0" smtClean="0"/>
                        <a:t>ALAN</a:t>
                      </a:r>
                      <a:endParaRPr lang="tr-TR" dirty="0"/>
                    </a:p>
                  </a:txBody>
                  <a:tcPr anchor="ctr"/>
                </a:tc>
                <a:tc>
                  <a:txBody>
                    <a:bodyPr/>
                    <a:lstStyle/>
                    <a:p>
                      <a:pPr algn="ctr"/>
                      <a:r>
                        <a:rPr lang="tr-TR" dirty="0" smtClean="0"/>
                        <a:t>DAL</a:t>
                      </a:r>
                      <a:endParaRPr lang="tr-TR" dirty="0"/>
                    </a:p>
                  </a:txBody>
                  <a:tcPr anchor="ctr"/>
                </a:tc>
                <a:tc>
                  <a:txBody>
                    <a:bodyPr/>
                    <a:lstStyle/>
                    <a:p>
                      <a:pPr algn="ctr"/>
                      <a:r>
                        <a:rPr lang="tr-TR" dirty="0" smtClean="0"/>
                        <a:t>ÖĞRETİM ŞEKLİ</a:t>
                      </a:r>
                      <a:endParaRPr lang="tr-TR" dirty="0"/>
                    </a:p>
                  </a:txBody>
                  <a:tcPr anchor="ctr"/>
                </a:tc>
                <a:tc>
                  <a:txBody>
                    <a:bodyPr/>
                    <a:lstStyle/>
                    <a:p>
                      <a:pPr algn="ctr"/>
                      <a:r>
                        <a:rPr lang="tr-TR" dirty="0" smtClean="0"/>
                        <a:t>2023 LGS</a:t>
                      </a:r>
                    </a:p>
                    <a:p>
                      <a:pPr algn="ctr"/>
                      <a:r>
                        <a:rPr lang="tr-TR" dirty="0" smtClean="0"/>
                        <a:t>TABAN</a:t>
                      </a:r>
                      <a:r>
                        <a:rPr lang="tr-TR" baseline="0" dirty="0" smtClean="0"/>
                        <a:t> PUAN</a:t>
                      </a:r>
                      <a:endParaRPr lang="tr-TR" dirty="0"/>
                    </a:p>
                  </a:txBody>
                  <a:tcPr anchor="ctr"/>
                </a:tc>
                <a:tc>
                  <a:txBody>
                    <a:bodyPr/>
                    <a:lstStyle/>
                    <a:p>
                      <a:pPr algn="ctr"/>
                      <a:r>
                        <a:rPr lang="tr-TR" dirty="0" smtClean="0"/>
                        <a:t>2023 OBP</a:t>
                      </a:r>
                      <a:endParaRPr lang="tr-TR" dirty="0"/>
                    </a:p>
                  </a:txBody>
                  <a:tcPr anchor="ctr"/>
                </a:tc>
              </a:tr>
              <a:tr h="1199273">
                <a:tc rowSpan="4">
                  <a:txBody>
                    <a:bodyPr/>
                    <a:lstStyle/>
                    <a:p>
                      <a:r>
                        <a:rPr lang="tr-TR" dirty="0" smtClean="0"/>
                        <a:t>ANADOLU MESLEK</a:t>
                      </a:r>
                      <a:r>
                        <a:rPr lang="tr-TR" baseline="0" dirty="0" smtClean="0"/>
                        <a:t> PROGRAMI</a:t>
                      </a:r>
                      <a:endParaRPr lang="tr-TR" dirty="0"/>
                    </a:p>
                  </a:txBody>
                  <a:tcPr anchor="ctr"/>
                </a:tc>
                <a:tc rowSpan="3">
                  <a:txBody>
                    <a:bodyPr/>
                    <a:lstStyle/>
                    <a:p>
                      <a:pPr algn="ctr"/>
                      <a:r>
                        <a:rPr lang="tr-TR" dirty="0" smtClean="0"/>
                        <a:t>SAĞLIK HİZMETLERİ</a:t>
                      </a:r>
                    </a:p>
                    <a:p>
                      <a:pPr algn="ctr"/>
                      <a:r>
                        <a:rPr lang="tr-TR" dirty="0" smtClean="0"/>
                        <a:t>(SINAVLI-SINAVSIZ)</a:t>
                      </a:r>
                      <a:endParaRPr lang="tr-TR" dirty="0"/>
                    </a:p>
                  </a:txBody>
                  <a:tcPr anchor="ctr"/>
                </a:tc>
                <a:tc>
                  <a:txBody>
                    <a:bodyPr/>
                    <a:lstStyle/>
                    <a:p>
                      <a:pPr algn="ctr"/>
                      <a:r>
                        <a:rPr lang="tr-TR" sz="1800" b="0" i="0" kern="1200" dirty="0" smtClean="0">
                          <a:solidFill>
                            <a:schemeClr val="dk1"/>
                          </a:solidFill>
                          <a:effectLst/>
                          <a:latin typeface="+mn-lt"/>
                          <a:ea typeface="+mn-ea"/>
                          <a:cs typeface="+mn-cs"/>
                        </a:rPr>
                        <a:t>Sağlık Bakım Teknisyenliği</a:t>
                      </a:r>
                      <a:endParaRPr lang="tr-TR" dirty="0"/>
                    </a:p>
                  </a:txBody>
                  <a:tcPr anchor="ctr"/>
                </a:tc>
                <a:tc rowSpan="4">
                  <a:txBody>
                    <a:bodyPr/>
                    <a:lstStyle/>
                    <a:p>
                      <a:pPr algn="ctr"/>
                      <a:r>
                        <a:rPr lang="tr-TR" dirty="0" smtClean="0"/>
                        <a:t>KARMA</a:t>
                      </a:r>
                      <a:endParaRPr lang="tr-TR" dirty="0"/>
                    </a:p>
                  </a:txBody>
                  <a:tcPr anchor="ctr"/>
                </a:tc>
                <a:tc rowSpan="3">
                  <a:txBody>
                    <a:bodyPr/>
                    <a:lstStyle/>
                    <a:p>
                      <a:pPr algn="ctr"/>
                      <a:r>
                        <a:rPr lang="tr-TR" sz="1800" b="1" i="0" kern="1200" dirty="0" smtClean="0">
                          <a:solidFill>
                            <a:schemeClr val="dk1"/>
                          </a:solidFill>
                          <a:effectLst/>
                          <a:latin typeface="+mn-lt"/>
                          <a:ea typeface="+mn-ea"/>
                          <a:cs typeface="+mn-cs"/>
                        </a:rPr>
                        <a:t>363,42</a:t>
                      </a:r>
                      <a:endParaRPr lang="tr-TR" b="1" dirty="0"/>
                    </a:p>
                  </a:txBody>
                  <a:tcPr anchor="ctr"/>
                </a:tc>
                <a:tc rowSpan="4">
                  <a:txBody>
                    <a:bodyPr/>
                    <a:lstStyle/>
                    <a:p>
                      <a:pPr algn="ctr"/>
                      <a:r>
                        <a:rPr lang="tr-TR" sz="1800" b="1" i="0" kern="1200" dirty="0" smtClean="0">
                          <a:solidFill>
                            <a:schemeClr val="dk1"/>
                          </a:solidFill>
                          <a:effectLst/>
                          <a:latin typeface="+mn-lt"/>
                          <a:ea typeface="+mn-ea"/>
                          <a:cs typeface="+mn-cs"/>
                        </a:rPr>
                        <a:t>89,45</a:t>
                      </a:r>
                      <a:endParaRPr lang="tr-TR" b="1" dirty="0"/>
                    </a:p>
                  </a:txBody>
                  <a:tcPr anchor="ctr"/>
                </a:tc>
              </a:tr>
              <a:tr h="1199273">
                <a:tc vMerge="1">
                  <a:txBody>
                    <a:bodyPr/>
                    <a:lstStyle/>
                    <a:p>
                      <a:endParaRPr lang="tr-TR"/>
                    </a:p>
                  </a:txBody>
                  <a:tcPr/>
                </a:tc>
                <a:tc vMerge="1">
                  <a:txBody>
                    <a:bodyPr/>
                    <a:lstStyle/>
                    <a:p>
                      <a:endParaRPr lang="tr-TR"/>
                    </a:p>
                  </a:txBody>
                  <a:tcPr/>
                </a:tc>
                <a:tc>
                  <a:txBody>
                    <a:bodyPr/>
                    <a:lstStyle/>
                    <a:p>
                      <a:pPr algn="ctr"/>
                      <a:r>
                        <a:rPr lang="tr-TR" sz="1800" b="0" i="0" kern="1200" dirty="0" smtClean="0">
                          <a:solidFill>
                            <a:schemeClr val="dk1"/>
                          </a:solidFill>
                          <a:effectLst/>
                          <a:latin typeface="+mn-lt"/>
                          <a:ea typeface="+mn-ea"/>
                          <a:cs typeface="+mn-cs"/>
                        </a:rPr>
                        <a:t>Ebe Yardımcılığı</a:t>
                      </a:r>
                      <a:endParaRPr lang="tr-TR" dirty="0"/>
                    </a:p>
                  </a:txBody>
                  <a:tcPr anchor="ctr"/>
                </a:tc>
                <a:tc vMerge="1">
                  <a:txBody>
                    <a:bodyPr/>
                    <a:lstStyle/>
                    <a:p>
                      <a:endParaRPr lang="tr-TR"/>
                    </a:p>
                  </a:txBody>
                  <a:tcPr/>
                </a:tc>
                <a:tc vMerge="1">
                  <a:txBody>
                    <a:bodyPr/>
                    <a:lstStyle/>
                    <a:p>
                      <a:endParaRPr lang="tr-TR"/>
                    </a:p>
                  </a:txBody>
                  <a:tcPr/>
                </a:tc>
                <a:tc vMerge="1">
                  <a:txBody>
                    <a:bodyPr/>
                    <a:lstStyle/>
                    <a:p>
                      <a:endParaRPr lang="tr-TR"/>
                    </a:p>
                  </a:txBody>
                  <a:tcPr/>
                </a:tc>
              </a:tr>
              <a:tr h="677969">
                <a:tc vMerge="1">
                  <a:txBody>
                    <a:bodyPr/>
                    <a:lstStyle/>
                    <a:p>
                      <a:endParaRPr lang="tr-TR" dirty="0"/>
                    </a:p>
                  </a:txBody>
                  <a:tcPr/>
                </a:tc>
                <a:tc vMerge="1">
                  <a:txBody>
                    <a:bodyPr/>
                    <a:lstStyle/>
                    <a:p>
                      <a:pPr algn="ctr"/>
                      <a:endParaRPr lang="tr-TR" dirty="0"/>
                    </a:p>
                  </a:txBody>
                  <a:tcPr anchor="ctr"/>
                </a:tc>
                <a:tc>
                  <a:txBody>
                    <a:bodyPr/>
                    <a:lstStyle/>
                    <a:p>
                      <a:pPr algn="ctr"/>
                      <a:r>
                        <a:rPr lang="tr-TR" sz="1800" b="0" i="0" kern="1200" dirty="0" smtClean="0">
                          <a:solidFill>
                            <a:schemeClr val="dk1"/>
                          </a:solidFill>
                          <a:effectLst/>
                          <a:latin typeface="+mn-lt"/>
                          <a:ea typeface="+mn-ea"/>
                          <a:cs typeface="+mn-cs"/>
                        </a:rPr>
                        <a:t>Hemşire Yardımcılığı</a:t>
                      </a:r>
                      <a:endParaRPr lang="tr-TR" dirty="0"/>
                    </a:p>
                  </a:txBody>
                  <a:tcPr anchor="ctr"/>
                </a:tc>
                <a:tc vMerge="1">
                  <a:txBody>
                    <a:bodyPr/>
                    <a:lstStyle/>
                    <a:p>
                      <a:endParaRPr lang="tr-TR" dirty="0"/>
                    </a:p>
                  </a:txBody>
                  <a:tcPr/>
                </a:tc>
                <a:tc vMerge="1">
                  <a:txBody>
                    <a:bodyPr/>
                    <a:lstStyle/>
                    <a:p>
                      <a:endParaRPr lang="tr-TR"/>
                    </a:p>
                  </a:txBody>
                  <a:tcPr/>
                </a:tc>
                <a:tc vMerge="1">
                  <a:txBody>
                    <a:bodyPr/>
                    <a:lstStyle/>
                    <a:p>
                      <a:endParaRPr lang="tr-TR"/>
                    </a:p>
                  </a:txBody>
                  <a:tcPr/>
                </a:tc>
              </a:tr>
              <a:tr h="677969">
                <a:tc vMerge="1">
                  <a:txBody>
                    <a:bodyPr/>
                    <a:lstStyle/>
                    <a:p>
                      <a:endParaRPr lang="tr-TR"/>
                    </a:p>
                  </a:txBody>
                  <a:tcPr/>
                </a:tc>
                <a:tc>
                  <a:txBody>
                    <a:bodyPr/>
                    <a:lstStyle/>
                    <a:p>
                      <a:pPr algn="ctr"/>
                      <a:r>
                        <a:rPr lang="tr-TR" sz="1800" b="0" i="0" kern="1200" dirty="0" smtClean="0">
                          <a:solidFill>
                            <a:schemeClr val="dk1"/>
                          </a:solidFill>
                          <a:effectLst/>
                          <a:latin typeface="+mn-lt"/>
                          <a:ea typeface="+mn-ea"/>
                          <a:cs typeface="+mn-cs"/>
                        </a:rPr>
                        <a:t>HASTA</a:t>
                      </a:r>
                      <a:r>
                        <a:rPr lang="tr-TR" sz="1800" b="0" i="0" kern="1200" baseline="0" dirty="0" smtClean="0">
                          <a:solidFill>
                            <a:schemeClr val="dk1"/>
                          </a:solidFill>
                          <a:effectLst/>
                          <a:latin typeface="+mn-lt"/>
                          <a:ea typeface="+mn-ea"/>
                          <a:cs typeface="+mn-cs"/>
                        </a:rPr>
                        <a:t> VE YAŞLI HİZMETLERİ</a:t>
                      </a:r>
                    </a:p>
                    <a:p>
                      <a:pPr algn="ctr"/>
                      <a:r>
                        <a:rPr lang="tr-TR" sz="1800" b="0" i="0" kern="1200" baseline="0" dirty="0" smtClean="0">
                          <a:solidFill>
                            <a:schemeClr val="dk1"/>
                          </a:solidFill>
                          <a:effectLst/>
                          <a:latin typeface="+mn-lt"/>
                          <a:ea typeface="+mn-ea"/>
                          <a:cs typeface="+mn-cs"/>
                        </a:rPr>
                        <a:t>(SINAVSIZ)</a:t>
                      </a:r>
                      <a:endParaRPr lang="tr-TR" dirty="0"/>
                    </a:p>
                  </a:txBody>
                  <a:tcPr anchor="ctr"/>
                </a:tc>
                <a:tc>
                  <a:txBody>
                    <a:bodyPr/>
                    <a:lstStyle/>
                    <a:p>
                      <a:pPr algn="ctr"/>
                      <a:r>
                        <a:rPr lang="tr-TR" dirty="0" smtClean="0"/>
                        <a:t>-</a:t>
                      </a:r>
                      <a:endParaRPr lang="tr-TR" dirty="0"/>
                    </a:p>
                  </a:txBody>
                  <a:tcPr anchor="ctr"/>
                </a:tc>
                <a:tc vMerge="1">
                  <a:txBody>
                    <a:bodyPr/>
                    <a:lstStyle/>
                    <a:p>
                      <a:endParaRPr lang="tr-TR"/>
                    </a:p>
                  </a:txBody>
                  <a:tcPr/>
                </a:tc>
                <a:tc>
                  <a:txBody>
                    <a:bodyPr/>
                    <a:lstStyle/>
                    <a:p>
                      <a:endParaRPr lang="tr-TR" dirty="0"/>
                    </a:p>
                  </a:txBody>
                  <a:tcPr anchor="ctr"/>
                </a:tc>
                <a:tc vMerge="1">
                  <a:txBody>
                    <a:bodyPr/>
                    <a:lstStyle/>
                    <a:p>
                      <a:endParaRPr lang="tr-TR"/>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79512" y="1826416"/>
            <a:ext cx="8280920" cy="4986960"/>
          </a:xfrm>
        </p:spPr>
        <p:txBody>
          <a:bodyPr>
            <a:normAutofit fontScale="85000" lnSpcReduction="20000"/>
          </a:bodyPr>
          <a:lstStyle/>
          <a:p>
            <a:pPr algn="just">
              <a:lnSpc>
                <a:spcPct val="80000"/>
              </a:lnSpc>
              <a:spcAft>
                <a:spcPts val="200"/>
              </a:spcAft>
              <a:buFont typeface="Wingdings" pitchFamily="2" charset="2"/>
              <a:buChar char="v"/>
            </a:pPr>
            <a:r>
              <a:rPr lang="tr-TR" altLang="tr-TR" dirty="0"/>
              <a:t>Toplumların gelişmesi ülkeler arası ilişkilerin yoğunlaşması ve iletişimin ön plana çıkması sonucu önem kazanan iletişim alanında istihdam edilecek yabancı dil bilir nitelikli insan gücünü yetiştiren, öğrencileri hem mesleğe hem de yüksek öğretime hazırlayan okullardır. </a:t>
            </a:r>
          </a:p>
          <a:p>
            <a:pPr algn="just">
              <a:lnSpc>
                <a:spcPct val="80000"/>
              </a:lnSpc>
              <a:spcAft>
                <a:spcPts val="200"/>
              </a:spcAft>
              <a:buFont typeface="Wingdings" pitchFamily="2" charset="2"/>
              <a:buChar char="v"/>
            </a:pPr>
            <a:endParaRPr lang="tr-TR" altLang="tr-TR" dirty="0"/>
          </a:p>
          <a:p>
            <a:pPr algn="just">
              <a:lnSpc>
                <a:spcPct val="80000"/>
              </a:lnSpc>
              <a:spcAft>
                <a:spcPts val="200"/>
              </a:spcAft>
              <a:buFont typeface="Wingdings" pitchFamily="2" charset="2"/>
              <a:buChar char="v"/>
            </a:pPr>
            <a:r>
              <a:rPr lang="tr-TR" altLang="tr-TR" dirty="0"/>
              <a:t>Öğretim süresi 4 yıldır.</a:t>
            </a:r>
          </a:p>
          <a:p>
            <a:pPr algn="just">
              <a:lnSpc>
                <a:spcPct val="80000"/>
              </a:lnSpc>
              <a:spcAft>
                <a:spcPts val="200"/>
              </a:spcAft>
              <a:buFont typeface="Wingdings" pitchFamily="2" charset="2"/>
              <a:buChar char="v"/>
            </a:pPr>
            <a:endParaRPr lang="tr-TR" altLang="tr-TR" sz="2100" dirty="0" smtClean="0"/>
          </a:p>
          <a:p>
            <a:pPr algn="just">
              <a:lnSpc>
                <a:spcPct val="80000"/>
              </a:lnSpc>
              <a:spcAft>
                <a:spcPts val="200"/>
              </a:spcAft>
              <a:buFont typeface="Wingdings" pitchFamily="2" charset="2"/>
              <a:buChar char="v"/>
            </a:pPr>
            <a:r>
              <a:rPr lang="tr-TR" altLang="tr-TR" dirty="0" smtClean="0"/>
              <a:t>Bu </a:t>
            </a:r>
            <a:r>
              <a:rPr lang="tr-TR" altLang="tr-TR" dirty="0"/>
              <a:t>okullarda; </a:t>
            </a:r>
          </a:p>
          <a:p>
            <a:pPr algn="just">
              <a:lnSpc>
                <a:spcPct val="80000"/>
              </a:lnSpc>
              <a:spcAft>
                <a:spcPts val="200"/>
              </a:spcAft>
              <a:buFont typeface="Wingdings" pitchFamily="2" charset="2"/>
              <a:buChar char="v"/>
            </a:pPr>
            <a:r>
              <a:rPr lang="tr-TR" altLang="tr-TR" dirty="0"/>
              <a:t>Gazetecilik, </a:t>
            </a:r>
          </a:p>
          <a:p>
            <a:pPr algn="just">
              <a:lnSpc>
                <a:spcPct val="80000"/>
              </a:lnSpc>
              <a:spcAft>
                <a:spcPts val="200"/>
              </a:spcAft>
              <a:buFont typeface="Wingdings" pitchFamily="2" charset="2"/>
              <a:buChar char="v"/>
            </a:pPr>
            <a:r>
              <a:rPr lang="tr-TR" altLang="tr-TR" dirty="0"/>
              <a:t>Radyo-Televizyon, </a:t>
            </a:r>
          </a:p>
          <a:p>
            <a:pPr algn="just">
              <a:lnSpc>
                <a:spcPct val="80000"/>
              </a:lnSpc>
              <a:spcAft>
                <a:spcPts val="200"/>
              </a:spcAft>
              <a:buFont typeface="Wingdings" pitchFamily="2" charset="2"/>
              <a:buChar char="v"/>
            </a:pPr>
            <a:r>
              <a:rPr lang="tr-TR" altLang="tr-TR" dirty="0"/>
              <a:t>Halkla İlişkiler </a:t>
            </a:r>
          </a:p>
          <a:p>
            <a:pPr algn="just">
              <a:lnSpc>
                <a:spcPct val="80000"/>
              </a:lnSpc>
              <a:spcAft>
                <a:spcPts val="200"/>
              </a:spcAft>
              <a:buFont typeface="Wingdings" pitchFamily="2" charset="2"/>
              <a:buChar char="v"/>
            </a:pPr>
            <a:r>
              <a:rPr lang="tr-TR" altLang="tr-TR" dirty="0"/>
              <a:t>Tanıtım alanları bulunmaktadır.</a:t>
            </a:r>
          </a:p>
          <a:p>
            <a:pPr marL="0" indent="0" algn="just">
              <a:lnSpc>
                <a:spcPct val="80000"/>
              </a:lnSpc>
              <a:spcAft>
                <a:spcPts val="200"/>
              </a:spcAft>
              <a:buNone/>
            </a:pPr>
            <a:r>
              <a:rPr lang="tr-TR" altLang="tr-TR" dirty="0"/>
              <a:t>Mezunlar, </a:t>
            </a:r>
            <a:r>
              <a:rPr lang="tr-TR" altLang="tr-TR" b="1" dirty="0"/>
              <a:t>Gazetecilik, Radyo-Televizyon, Halkla İlişkiler ve Tanıtım</a:t>
            </a:r>
            <a:r>
              <a:rPr lang="tr-TR" altLang="tr-TR" dirty="0"/>
              <a:t> alanlarında faaliyette bulunan, kamu ve özel sektöre bağlı kurum ve kuruluşlarda görev alabilecekleri gibi, kendi işyerlerini de kurup çalıştırabilirler.</a:t>
            </a:r>
          </a:p>
          <a:p>
            <a:pPr marL="0" indent="0" algn="just" eaLnBrk="1" hangingPunct="1">
              <a:lnSpc>
                <a:spcPct val="80000"/>
              </a:lnSpc>
              <a:buNone/>
            </a:pPr>
            <a:endParaRPr lang="tr-TR" altLang="tr-TR" sz="2800" dirty="0" smtClean="0"/>
          </a:p>
        </p:txBody>
      </p:sp>
      <p:sp>
        <p:nvSpPr>
          <p:cNvPr id="8" name="Dikdörtgen 7"/>
          <p:cNvSpPr/>
          <p:nvPr/>
        </p:nvSpPr>
        <p:spPr>
          <a:xfrm>
            <a:off x="2076723" y="7770"/>
            <a:ext cx="5157566" cy="156966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a:t>
            </a:r>
          </a:p>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ANADOLU LİSELERİ</a:t>
            </a:r>
            <a:endParaRPr lang="tr-TR"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Dikdörtgen 2"/>
          <p:cNvSpPr/>
          <p:nvPr/>
        </p:nvSpPr>
        <p:spPr>
          <a:xfrm>
            <a:off x="2716776" y="1484784"/>
            <a:ext cx="3727432" cy="341632"/>
          </a:xfrm>
          <a:prstGeom prst="rect">
            <a:avLst/>
          </a:prstGeom>
        </p:spPr>
        <p:txBody>
          <a:bodyPr wrap="none">
            <a:spAutoFit/>
          </a:bodyPr>
          <a:lstStyle/>
          <a:p>
            <a:pPr algn="ctr">
              <a:lnSpc>
                <a:spcPct val="90000"/>
              </a:lnSpc>
            </a:pPr>
            <a:r>
              <a:rPr lang="tr-TR" altLang="tr-T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ANADOLU İLETİŞİM MESLEK LİSELERİ </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3068960"/>
            <a:ext cx="2974804" cy="2160000"/>
          </a:xfrm>
          <a:prstGeom prst="rect">
            <a:avLst/>
          </a:prstGeom>
          <a:effectLst>
            <a:softEdge rad="63500"/>
          </a:effectLst>
        </p:spPr>
      </p:pic>
    </p:spTree>
    <p:extLst>
      <p:ext uri="{BB962C8B-B14F-4D97-AF65-F5344CB8AC3E}">
        <p14:creationId xmlns:p14="http://schemas.microsoft.com/office/powerpoint/2010/main" val="268484239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251520" y="1682400"/>
            <a:ext cx="5832648" cy="5175600"/>
          </a:xfrm>
        </p:spPr>
        <p:txBody>
          <a:bodyPr>
            <a:normAutofit/>
          </a:bodyPr>
          <a:lstStyle/>
          <a:p>
            <a:pPr algn="just">
              <a:lnSpc>
                <a:spcPct val="80000"/>
              </a:lnSpc>
              <a:spcAft>
                <a:spcPts val="200"/>
              </a:spcAft>
              <a:buFont typeface="Wingdings" pitchFamily="2" charset="2"/>
              <a:buChar char="q"/>
            </a:pPr>
            <a:r>
              <a:rPr lang="tr-TR" altLang="tr-TR" dirty="0"/>
              <a:t>Turizm ve bunun temel alt yapısını oluşturan konaklama sektörünün ihtiyaç duyduğu yabancı dil bilir nitelikli elemanları yetiştiren okullardır. </a:t>
            </a:r>
          </a:p>
          <a:p>
            <a:pPr algn="just">
              <a:lnSpc>
                <a:spcPct val="80000"/>
              </a:lnSpc>
              <a:spcAft>
                <a:spcPts val="200"/>
              </a:spcAft>
              <a:buFont typeface="Wingdings" pitchFamily="2" charset="2"/>
              <a:buChar char="q"/>
            </a:pPr>
            <a:r>
              <a:rPr lang="tr-TR" altLang="tr-TR" dirty="0"/>
              <a:t>Öğretim süresi 4 yıldır.</a:t>
            </a:r>
          </a:p>
          <a:p>
            <a:pPr marL="0" indent="0" algn="just">
              <a:lnSpc>
                <a:spcPct val="80000"/>
              </a:lnSpc>
              <a:spcAft>
                <a:spcPts val="200"/>
              </a:spcAft>
              <a:buNone/>
            </a:pPr>
            <a:r>
              <a:rPr lang="tr-TR" altLang="tr-TR" dirty="0"/>
              <a:t>Bu okullarda; </a:t>
            </a:r>
          </a:p>
          <a:p>
            <a:pPr algn="just">
              <a:lnSpc>
                <a:spcPct val="80000"/>
              </a:lnSpc>
              <a:spcAft>
                <a:spcPts val="200"/>
              </a:spcAft>
              <a:buFont typeface="Wingdings" pitchFamily="2" charset="2"/>
              <a:buChar char="§"/>
            </a:pPr>
            <a:r>
              <a:rPr lang="tr-TR" altLang="tr-TR" dirty="0"/>
              <a:t>Resepsiyon, </a:t>
            </a:r>
          </a:p>
          <a:p>
            <a:pPr algn="just">
              <a:lnSpc>
                <a:spcPct val="80000"/>
              </a:lnSpc>
              <a:spcAft>
                <a:spcPts val="200"/>
              </a:spcAft>
              <a:buFont typeface="Wingdings" pitchFamily="2" charset="2"/>
              <a:buChar char="§"/>
            </a:pPr>
            <a:r>
              <a:rPr lang="tr-TR" altLang="tr-TR" dirty="0"/>
              <a:t>Servis, Mutfak, </a:t>
            </a:r>
          </a:p>
          <a:p>
            <a:pPr algn="just">
              <a:lnSpc>
                <a:spcPct val="80000"/>
              </a:lnSpc>
              <a:spcAft>
                <a:spcPts val="200"/>
              </a:spcAft>
              <a:buFont typeface="Wingdings" pitchFamily="2" charset="2"/>
              <a:buChar char="§"/>
            </a:pPr>
            <a:r>
              <a:rPr lang="tr-TR" altLang="tr-TR" dirty="0"/>
              <a:t>Kat Hizmetleri, </a:t>
            </a:r>
          </a:p>
          <a:p>
            <a:pPr algn="just">
              <a:lnSpc>
                <a:spcPct val="80000"/>
              </a:lnSpc>
              <a:spcAft>
                <a:spcPts val="200"/>
              </a:spcAft>
              <a:buFont typeface="Wingdings" pitchFamily="2" charset="2"/>
              <a:buChar char="§"/>
            </a:pPr>
            <a:r>
              <a:rPr lang="tr-TR" altLang="tr-TR" dirty="0"/>
              <a:t>Seyahat Acenteciliği bölümleri bulunmaktadır.</a:t>
            </a:r>
          </a:p>
          <a:p>
            <a:pPr marL="0" indent="0" algn="just" eaLnBrk="1" hangingPunct="1">
              <a:lnSpc>
                <a:spcPct val="80000"/>
              </a:lnSpc>
              <a:buNone/>
            </a:pPr>
            <a:endParaRPr lang="tr-TR" altLang="tr-TR" sz="2800" dirty="0" smtClean="0"/>
          </a:p>
        </p:txBody>
      </p:sp>
      <p:sp>
        <p:nvSpPr>
          <p:cNvPr id="8" name="Dikdörtgen 7"/>
          <p:cNvSpPr/>
          <p:nvPr/>
        </p:nvSpPr>
        <p:spPr>
          <a:xfrm>
            <a:off x="2076723" y="7770"/>
            <a:ext cx="5157566" cy="156966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a:t>
            </a:r>
          </a:p>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ANADOLU LİSELERİ</a:t>
            </a:r>
            <a:endParaRPr lang="tr-TR"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Dikdörtgen 2"/>
          <p:cNvSpPr/>
          <p:nvPr/>
        </p:nvSpPr>
        <p:spPr>
          <a:xfrm>
            <a:off x="2048782" y="1359176"/>
            <a:ext cx="4971490" cy="341632"/>
          </a:xfrm>
          <a:prstGeom prst="rect">
            <a:avLst/>
          </a:prstGeom>
        </p:spPr>
        <p:txBody>
          <a:bodyPr wrap="none">
            <a:spAutoFit/>
          </a:bodyPr>
          <a:lstStyle/>
          <a:p>
            <a:pPr algn="ctr">
              <a:lnSpc>
                <a:spcPct val="90000"/>
              </a:lnSpc>
            </a:pPr>
            <a:r>
              <a:rPr lang="tr-TR" altLang="tr-T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ANADOLU OTELCİLİK VE TURİZM MESLEK LİSELERİ </a:t>
            </a:r>
          </a:p>
        </p:txBody>
      </p:sp>
      <p:pic>
        <p:nvPicPr>
          <p:cNvPr id="2" name="Resim 1"/>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6228504" y="1652481"/>
            <a:ext cx="2880000" cy="1584000"/>
          </a:xfrm>
          <a:prstGeom prst="rect">
            <a:avLst/>
          </a:prstGeom>
          <a:effectLst>
            <a:softEdge rad="63500"/>
          </a:effectLst>
        </p:spPr>
      </p:pic>
      <p:pic>
        <p:nvPicPr>
          <p:cNvPr id="4" name="Resim 3"/>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6300512" y="3208852"/>
            <a:ext cx="2880000" cy="1584000"/>
          </a:xfrm>
          <a:prstGeom prst="rect">
            <a:avLst/>
          </a:prstGeom>
          <a:effectLst>
            <a:softEdge rad="63500"/>
          </a:effectLst>
        </p:spPr>
      </p:pic>
      <p:pic>
        <p:nvPicPr>
          <p:cNvPr id="9" name="Resim 8"/>
          <p:cNvPicPr/>
          <p:nvPr/>
        </p:nvPicPr>
        <p:blipFill>
          <a:blip r:embed="rId4" cstate="print">
            <a:extLst>
              <a:ext uri="{28A0092B-C50C-407E-A947-70E740481C1C}">
                <a14:useLocalDpi xmlns:a14="http://schemas.microsoft.com/office/drawing/2010/main" val="0"/>
              </a:ext>
            </a:extLst>
          </a:blip>
          <a:stretch>
            <a:fillRect/>
          </a:stretch>
        </p:blipFill>
        <p:spPr>
          <a:xfrm>
            <a:off x="6300512" y="4744372"/>
            <a:ext cx="2880000" cy="1584000"/>
          </a:xfrm>
          <a:prstGeom prst="rect">
            <a:avLst/>
          </a:prstGeom>
          <a:effectLst>
            <a:softEdge rad="63500"/>
          </a:effectLst>
        </p:spPr>
      </p:pic>
    </p:spTree>
    <p:extLst>
      <p:ext uri="{BB962C8B-B14F-4D97-AF65-F5344CB8AC3E}">
        <p14:creationId xmlns:p14="http://schemas.microsoft.com/office/powerpoint/2010/main" val="212895963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251520" y="1826416"/>
            <a:ext cx="8784976" cy="5031584"/>
          </a:xfrm>
        </p:spPr>
        <p:txBody>
          <a:bodyPr>
            <a:normAutofit/>
          </a:bodyPr>
          <a:lstStyle/>
          <a:p>
            <a:pPr algn="just">
              <a:lnSpc>
                <a:spcPct val="90000"/>
              </a:lnSpc>
              <a:buFont typeface="Wingdings" pitchFamily="2" charset="2"/>
              <a:buChar char="q"/>
            </a:pPr>
            <a:r>
              <a:rPr lang="tr-TR" altLang="tr-TR" dirty="0"/>
              <a:t>Bu okullarda öğrenim gören öğrenciler her yıl Ekim-Mart ayları arasında teorik ve uygulamalı eğitimlerini okulda; Nisan-Eylül ayları arasında uygulamalı eğitimlerini bu alanda faaliyet gösteren otellerde veya diğer turistik tesislerde yapmaktadırlar.</a:t>
            </a:r>
          </a:p>
          <a:p>
            <a:pPr algn="just">
              <a:lnSpc>
                <a:spcPct val="90000"/>
              </a:lnSpc>
              <a:buFont typeface="Wingdings" pitchFamily="2" charset="2"/>
              <a:buChar char="q"/>
            </a:pPr>
            <a:endParaRPr lang="tr-TR" altLang="tr-TR" dirty="0"/>
          </a:p>
          <a:p>
            <a:pPr algn="just">
              <a:lnSpc>
                <a:spcPct val="90000"/>
              </a:lnSpc>
              <a:buNone/>
            </a:pPr>
            <a:endParaRPr lang="tr-TR" altLang="tr-TR" dirty="0"/>
          </a:p>
          <a:p>
            <a:pPr algn="just">
              <a:lnSpc>
                <a:spcPct val="90000"/>
              </a:lnSpc>
              <a:buFont typeface="Wingdings" pitchFamily="2" charset="2"/>
              <a:buChar char="q"/>
            </a:pPr>
            <a:r>
              <a:rPr lang="tr-TR" altLang="tr-TR" dirty="0"/>
              <a:t>Bilgisayar ve yabancı dil bilen nitelikli meslek elemanı olarak yetişen öğrenciler, geniş iş imkanına sahiptirler.</a:t>
            </a:r>
            <a:r>
              <a:rPr lang="tr-TR" altLang="tr-TR" sz="3200" dirty="0"/>
              <a:t> </a:t>
            </a:r>
          </a:p>
          <a:p>
            <a:pPr marL="0" indent="0" algn="just" eaLnBrk="1" hangingPunct="1">
              <a:lnSpc>
                <a:spcPct val="80000"/>
              </a:lnSpc>
              <a:buNone/>
            </a:pPr>
            <a:endParaRPr lang="tr-TR" altLang="tr-TR" sz="2800" dirty="0" smtClean="0"/>
          </a:p>
        </p:txBody>
      </p:sp>
      <p:sp>
        <p:nvSpPr>
          <p:cNvPr id="8" name="Dikdörtgen 7"/>
          <p:cNvSpPr/>
          <p:nvPr/>
        </p:nvSpPr>
        <p:spPr>
          <a:xfrm>
            <a:off x="2076723" y="7770"/>
            <a:ext cx="5157566" cy="156966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a:t>
            </a:r>
          </a:p>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ANADOLU LİSELERİ</a:t>
            </a:r>
            <a:endParaRPr lang="tr-TR"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Dikdörtgen 2"/>
          <p:cNvSpPr/>
          <p:nvPr/>
        </p:nvSpPr>
        <p:spPr>
          <a:xfrm>
            <a:off x="2048782" y="1484784"/>
            <a:ext cx="4971490" cy="341632"/>
          </a:xfrm>
          <a:prstGeom prst="rect">
            <a:avLst/>
          </a:prstGeom>
        </p:spPr>
        <p:txBody>
          <a:bodyPr wrap="none">
            <a:spAutoFit/>
          </a:bodyPr>
          <a:lstStyle/>
          <a:p>
            <a:pPr algn="ctr">
              <a:lnSpc>
                <a:spcPct val="90000"/>
              </a:lnSpc>
            </a:pPr>
            <a:r>
              <a:rPr lang="tr-TR" altLang="tr-T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ANADOLU OTELCİLİK VE TURİZM MESLEK LİSELERİ </a:t>
            </a:r>
          </a:p>
        </p:txBody>
      </p:sp>
    </p:spTree>
    <p:extLst>
      <p:ext uri="{BB962C8B-B14F-4D97-AF65-F5344CB8AC3E}">
        <p14:creationId xmlns:p14="http://schemas.microsoft.com/office/powerpoint/2010/main" val="22807435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0"/>
            <a:ext cx="8892480" cy="1143000"/>
          </a:xfrm>
        </p:spPr>
        <p:style>
          <a:lnRef idx="0">
            <a:schemeClr val="accent2"/>
          </a:lnRef>
          <a:fillRef idx="3">
            <a:schemeClr val="accent2"/>
          </a:fillRef>
          <a:effectRef idx="3">
            <a:schemeClr val="accent2"/>
          </a:effectRef>
          <a:fontRef idx="minor">
            <a:schemeClr val="lt1"/>
          </a:fontRef>
        </p:style>
        <p:txBody>
          <a:bodyPr/>
          <a:lstStyle/>
          <a:p>
            <a:pPr algn="ctr"/>
            <a:r>
              <a:rPr lang="tr-TR" sz="3600" b="0" dirty="0">
                <a:effectLst/>
              </a:rPr>
              <a:t>Afyonkarahisar Emir Murat Özdilek Mesleki ve Teknik Anadolu Lisesi</a:t>
            </a:r>
            <a:endParaRPr lang="tr-TR" sz="3600"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1071182388"/>
              </p:ext>
            </p:extLst>
          </p:nvPr>
        </p:nvGraphicFramePr>
        <p:xfrm>
          <a:off x="251520" y="1124744"/>
          <a:ext cx="8892480" cy="5616624"/>
        </p:xfrm>
        <a:graphic>
          <a:graphicData uri="http://schemas.openxmlformats.org/drawingml/2006/table">
            <a:tbl>
              <a:tblPr firstRow="1" bandRow="1">
                <a:tableStyleId>{8A107856-5554-42FB-B03E-39F5DBC370BA}</a:tableStyleId>
              </a:tblPr>
              <a:tblGrid>
                <a:gridCol w="2223120"/>
                <a:gridCol w="2223120"/>
                <a:gridCol w="2223120"/>
                <a:gridCol w="1111560"/>
                <a:gridCol w="1111560"/>
              </a:tblGrid>
              <a:tr h="1110980">
                <a:tc>
                  <a:txBody>
                    <a:bodyPr/>
                    <a:lstStyle/>
                    <a:p>
                      <a:pPr algn="l"/>
                      <a:r>
                        <a:rPr lang="tr-TR" dirty="0" smtClean="0"/>
                        <a:t>PROGRAM</a:t>
                      </a:r>
                      <a:r>
                        <a:rPr lang="tr-TR" baseline="0" dirty="0" smtClean="0"/>
                        <a:t> TÜRÜ</a:t>
                      </a:r>
                      <a:endParaRPr lang="tr-TR" dirty="0"/>
                    </a:p>
                  </a:txBody>
                  <a:tcPr anchor="ctr"/>
                </a:tc>
                <a:tc>
                  <a:txBody>
                    <a:bodyPr/>
                    <a:lstStyle/>
                    <a:p>
                      <a:pPr algn="ctr"/>
                      <a:r>
                        <a:rPr lang="tr-TR" dirty="0" smtClean="0"/>
                        <a:t>ALAN</a:t>
                      </a:r>
                      <a:endParaRPr lang="tr-TR" dirty="0"/>
                    </a:p>
                  </a:txBody>
                  <a:tcPr anchor="ctr"/>
                </a:tc>
                <a:tc>
                  <a:txBody>
                    <a:bodyPr/>
                    <a:lstStyle/>
                    <a:p>
                      <a:pPr algn="ctr"/>
                      <a:r>
                        <a:rPr lang="tr-TR" dirty="0" smtClean="0"/>
                        <a:t>DAL</a:t>
                      </a:r>
                      <a:endParaRPr lang="tr-TR" dirty="0"/>
                    </a:p>
                  </a:txBody>
                  <a:tcPr anchor="ctr"/>
                </a:tc>
                <a:tc>
                  <a:txBody>
                    <a:bodyPr/>
                    <a:lstStyle/>
                    <a:p>
                      <a:pPr algn="ctr"/>
                      <a:r>
                        <a:rPr lang="tr-TR" dirty="0" smtClean="0"/>
                        <a:t>ÖĞRETİM ŞEKLİ</a:t>
                      </a:r>
                      <a:endParaRPr lang="tr-TR" dirty="0"/>
                    </a:p>
                  </a:txBody>
                  <a:tcPr anchor="ctr"/>
                </a:tc>
                <a:tc>
                  <a:txBody>
                    <a:bodyPr/>
                    <a:lstStyle/>
                    <a:p>
                      <a:pPr algn="ctr"/>
                      <a:r>
                        <a:rPr lang="tr-TR" dirty="0" smtClean="0"/>
                        <a:t>2023 TABAN OBP</a:t>
                      </a:r>
                      <a:endParaRPr lang="tr-TR" dirty="0"/>
                    </a:p>
                  </a:txBody>
                  <a:tcPr anchor="ctr"/>
                </a:tc>
              </a:tr>
              <a:tr h="2252822">
                <a:tc rowSpan="3">
                  <a:txBody>
                    <a:bodyPr/>
                    <a:lstStyle/>
                    <a:p>
                      <a:r>
                        <a:rPr lang="tr-TR" dirty="0" smtClean="0"/>
                        <a:t>ANADOLU MESLEK PROGRAMI</a:t>
                      </a:r>
                      <a:endParaRPr lang="tr-TR" dirty="0"/>
                    </a:p>
                  </a:txBody>
                  <a:tcPr anchor="ctr"/>
                </a:tc>
                <a:tc>
                  <a:txBody>
                    <a:bodyPr/>
                    <a:lstStyle/>
                    <a:p>
                      <a:pPr algn="ctr" fontAlgn="t"/>
                      <a:r>
                        <a:rPr lang="tr-TR" b="1" i="0" dirty="0">
                          <a:effectLst/>
                          <a:latin typeface="MyriadPro"/>
                        </a:rPr>
                        <a:t>YİYECEK İÇECEK HİZMETLERİ</a:t>
                      </a:r>
                    </a:p>
                  </a:txBody>
                  <a:tcPr anchor="ctr"/>
                </a:tc>
                <a:tc>
                  <a:txBody>
                    <a:bodyPr/>
                    <a:lstStyle/>
                    <a:p>
                      <a:pPr algn="ctr" fontAlgn="t"/>
                      <a:r>
                        <a:rPr lang="tr-TR" sz="1600" b="0" i="0" kern="1200" dirty="0" smtClean="0">
                          <a:solidFill>
                            <a:schemeClr val="dk1"/>
                          </a:solidFill>
                          <a:latin typeface="+mn-lt"/>
                          <a:ea typeface="+mn-ea"/>
                          <a:cs typeface="+mn-cs"/>
                        </a:rPr>
                        <a:t>Yiyecek İçecek Hizmetleri</a:t>
                      </a:r>
                      <a:endParaRPr lang="tr-TR" sz="1600" b="0" i="0" dirty="0">
                        <a:effectLst/>
                        <a:latin typeface="MyriadPro"/>
                      </a:endParaRPr>
                    </a:p>
                  </a:txBody>
                  <a:tcPr anchor="ctr"/>
                </a:tc>
                <a:tc rowSpan="3">
                  <a:txBody>
                    <a:bodyPr/>
                    <a:lstStyle/>
                    <a:p>
                      <a:pPr algn="ctr"/>
                      <a:r>
                        <a:rPr lang="tr-TR" dirty="0" smtClean="0"/>
                        <a:t>KARMA</a:t>
                      </a:r>
                      <a:endParaRPr lang="tr-TR" dirty="0"/>
                    </a:p>
                  </a:txBody>
                  <a:tcPr anchor="ctr"/>
                </a:tc>
                <a:tc rowSpan="3">
                  <a:txBody>
                    <a:bodyPr/>
                    <a:lstStyle/>
                    <a:p>
                      <a:pPr algn="ctr"/>
                      <a:r>
                        <a:rPr lang="tr-TR" sz="1800" b="1" i="0" kern="1200" dirty="0" smtClean="0">
                          <a:solidFill>
                            <a:schemeClr val="dk1"/>
                          </a:solidFill>
                          <a:effectLst/>
                          <a:latin typeface="+mn-lt"/>
                          <a:ea typeface="+mn-ea"/>
                          <a:cs typeface="+mn-cs"/>
                        </a:rPr>
                        <a:t>83,45</a:t>
                      </a:r>
                      <a:endParaRPr lang="tr-TR" b="1" dirty="0"/>
                    </a:p>
                  </a:txBody>
                  <a:tcPr anchor="ctr"/>
                </a:tc>
              </a:tr>
              <a:tr h="1126411">
                <a:tc vMerge="1">
                  <a:txBody>
                    <a:bodyPr/>
                    <a:lstStyle/>
                    <a:p>
                      <a:endParaRPr lang="tr-TR" dirty="0"/>
                    </a:p>
                  </a:txBody>
                  <a:tcPr/>
                </a:tc>
                <a:tc rowSpan="2">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tr-TR" b="1" i="0" dirty="0" smtClean="0">
                          <a:effectLst/>
                          <a:latin typeface="MyriadPro"/>
                        </a:rPr>
                        <a:t>KONAKLAMA</a:t>
                      </a:r>
                    </a:p>
                    <a:p>
                      <a:pPr marL="0" marR="0" indent="0" algn="ctr" defTabSz="914400" rtl="0" eaLnBrk="1" fontAlgn="t" latinLnBrk="0" hangingPunct="1">
                        <a:lnSpc>
                          <a:spcPct val="100000"/>
                        </a:lnSpc>
                        <a:spcBef>
                          <a:spcPts val="0"/>
                        </a:spcBef>
                        <a:spcAft>
                          <a:spcPts val="0"/>
                        </a:spcAft>
                        <a:buClrTx/>
                        <a:buSzTx/>
                        <a:buFontTx/>
                        <a:buNone/>
                        <a:tabLst/>
                        <a:defRPr/>
                      </a:pPr>
                      <a:r>
                        <a:rPr lang="tr-TR" b="1" i="0" dirty="0" smtClean="0">
                          <a:effectLst/>
                          <a:latin typeface="MyriadPro"/>
                        </a:rPr>
                        <a:t> VE</a:t>
                      </a:r>
                      <a:r>
                        <a:rPr lang="tr-TR" b="1" i="0" baseline="0" dirty="0" smtClean="0">
                          <a:effectLst/>
                          <a:latin typeface="MyriadPro"/>
                        </a:rPr>
                        <a:t> </a:t>
                      </a:r>
                    </a:p>
                    <a:p>
                      <a:pPr marL="0" marR="0" indent="0" algn="ctr" defTabSz="914400" rtl="0" eaLnBrk="1" fontAlgn="t" latinLnBrk="0" hangingPunct="1">
                        <a:lnSpc>
                          <a:spcPct val="100000"/>
                        </a:lnSpc>
                        <a:spcBef>
                          <a:spcPts val="0"/>
                        </a:spcBef>
                        <a:spcAft>
                          <a:spcPts val="0"/>
                        </a:spcAft>
                        <a:buClrTx/>
                        <a:buSzTx/>
                        <a:buFontTx/>
                        <a:buNone/>
                        <a:tabLst/>
                        <a:defRPr/>
                      </a:pPr>
                      <a:r>
                        <a:rPr lang="tr-TR" b="1" i="0" dirty="0" smtClean="0">
                          <a:effectLst/>
                          <a:latin typeface="MyriadPro"/>
                        </a:rPr>
                        <a:t>SEYAHAT HİZMETLERİ</a:t>
                      </a:r>
                    </a:p>
                    <a:p>
                      <a:pPr algn="ctr" fontAlgn="t"/>
                      <a:endParaRPr lang="tr-TR" b="1" i="0" dirty="0">
                        <a:effectLst/>
                        <a:latin typeface="MyriadPro"/>
                      </a:endParaRPr>
                    </a:p>
                  </a:txBody>
                  <a:tcPr anchor="ctr"/>
                </a:tc>
                <a:tc>
                  <a:txBody>
                    <a:bodyPr/>
                    <a:lstStyle/>
                    <a:p>
                      <a:pPr algn="ctr" fontAlgn="t"/>
                      <a:r>
                        <a:rPr lang="tr-TR" sz="1600" b="0" i="0" kern="1200" dirty="0" smtClean="0">
                          <a:solidFill>
                            <a:schemeClr val="dk1"/>
                          </a:solidFill>
                          <a:latin typeface="+mn-lt"/>
                          <a:ea typeface="+mn-ea"/>
                          <a:cs typeface="+mn-cs"/>
                        </a:rPr>
                        <a:t>Konaklama Hizmetleri</a:t>
                      </a:r>
                      <a:endParaRPr lang="tr-TR" sz="1600" b="0" i="0" dirty="0">
                        <a:effectLst/>
                        <a:latin typeface="MyriadPro"/>
                      </a:endParaRPr>
                    </a:p>
                  </a:txBody>
                  <a:tcPr anchor="ctr"/>
                </a:tc>
                <a:tc vMerge="1">
                  <a:txBody>
                    <a:bodyPr/>
                    <a:lstStyle/>
                    <a:p>
                      <a:endParaRPr lang="tr-TR" dirty="0"/>
                    </a:p>
                  </a:txBody>
                  <a:tcPr/>
                </a:tc>
                <a:tc vMerge="1">
                  <a:txBody>
                    <a:bodyPr/>
                    <a:lstStyle/>
                    <a:p>
                      <a:endParaRPr lang="tr-TR"/>
                    </a:p>
                  </a:txBody>
                  <a:tcPr/>
                </a:tc>
              </a:tr>
              <a:tr h="1126411">
                <a:tc vMerge="1">
                  <a:txBody>
                    <a:bodyPr/>
                    <a:lstStyle/>
                    <a:p>
                      <a:endParaRPr lang="tr-TR"/>
                    </a:p>
                  </a:txBody>
                  <a:tcPr/>
                </a:tc>
                <a:tc vMerge="1">
                  <a:txBody>
                    <a:bodyPr/>
                    <a:lstStyle/>
                    <a:p>
                      <a:pPr algn="ctr" fontAlgn="t"/>
                      <a:endParaRPr lang="tr-TR" b="1" i="0" dirty="0">
                        <a:effectLst/>
                        <a:latin typeface="MyriadPro"/>
                      </a:endParaRPr>
                    </a:p>
                  </a:txBody>
                  <a:tcPr anchor="ctr"/>
                </a:tc>
                <a:tc>
                  <a:txBody>
                    <a:bodyPr/>
                    <a:lstStyle/>
                    <a:p>
                      <a:pPr algn="ctr" fontAlgn="t"/>
                      <a:r>
                        <a:rPr lang="tr-TR" sz="1600" b="0" i="0" kern="1200" dirty="0" smtClean="0">
                          <a:solidFill>
                            <a:schemeClr val="dk1"/>
                          </a:solidFill>
                          <a:effectLst/>
                          <a:latin typeface="+mn-lt"/>
                          <a:ea typeface="+mn-ea"/>
                          <a:cs typeface="+mn-cs"/>
                        </a:rPr>
                        <a:t>Seyahat Acenteciliği</a:t>
                      </a:r>
                      <a:endParaRPr lang="tr-TR" sz="1600" b="0" i="0" dirty="0">
                        <a:effectLst/>
                        <a:latin typeface="MyriadPro"/>
                      </a:endParaRPr>
                    </a:p>
                  </a:txBody>
                  <a:tcPr anchor="ctr"/>
                </a:tc>
                <a:tc vMerge="1">
                  <a:txBody>
                    <a:bodyPr/>
                    <a:lstStyle/>
                    <a:p>
                      <a:endParaRPr lang="tr-TR"/>
                    </a:p>
                  </a:txBody>
                  <a:tcPr/>
                </a:tc>
                <a:tc vMerge="1">
                  <a:txBody>
                    <a:bodyPr/>
                    <a:lstStyle/>
                    <a:p>
                      <a:endParaRPr lang="tr-TR"/>
                    </a:p>
                  </a:txBody>
                  <a:tcPr/>
                </a:tc>
              </a:tr>
            </a:tbl>
          </a:graphicData>
        </a:graphic>
      </p:graphicFrame>
    </p:spTree>
    <p:extLst>
      <p:ext uri="{BB962C8B-B14F-4D97-AF65-F5344CB8AC3E}">
        <p14:creationId xmlns:p14="http://schemas.microsoft.com/office/powerpoint/2010/main" val="39630080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251520" y="1826416"/>
            <a:ext cx="6768752" cy="4914952"/>
          </a:xfrm>
        </p:spPr>
        <p:txBody>
          <a:bodyPr>
            <a:normAutofit/>
          </a:bodyPr>
          <a:lstStyle/>
          <a:p>
            <a:pPr algn="just">
              <a:lnSpc>
                <a:spcPct val="80000"/>
              </a:lnSpc>
              <a:buFont typeface="Wingdings" pitchFamily="2" charset="2"/>
              <a:buChar char="q"/>
            </a:pPr>
            <a:r>
              <a:rPr lang="tr-TR" altLang="tr-TR" sz="2000" dirty="0"/>
              <a:t>Okulun amacı; ülke ekonomisine, tarımsal üretim yönünden katkıda bulunacak, tarımsal işletme ve kuruluşlarda başarı ile çalışabilecek </a:t>
            </a:r>
            <a:r>
              <a:rPr lang="tr-TR" altLang="tr-TR" sz="2000" b="1" dirty="0"/>
              <a:t>hayvan sağlığı, bitki sağlığı, peyzaj ve çevre düzenleme, su ürünleri, tarım alet ve makine kullanma, gıda analiz ve kontrol ile ileri tarım tekniklerini</a:t>
            </a:r>
            <a:r>
              <a:rPr lang="tr-TR" altLang="tr-TR" sz="2000" dirty="0"/>
              <a:t> başarı ile uygulayabilecek ve yapabilecek nitelikte pratik bilgi ve beceriye sahip teknisyen yetiştirmektir. </a:t>
            </a:r>
            <a:endParaRPr lang="tr-TR" altLang="tr-TR" sz="2000" dirty="0" smtClean="0"/>
          </a:p>
          <a:p>
            <a:pPr algn="just">
              <a:lnSpc>
                <a:spcPct val="90000"/>
              </a:lnSpc>
              <a:buFont typeface="Wingdings" pitchFamily="2" charset="2"/>
              <a:buChar char="§"/>
            </a:pPr>
            <a:r>
              <a:rPr lang="tr-TR" altLang="tr-TR" sz="2000" dirty="0"/>
              <a:t>Bu okullarda; </a:t>
            </a:r>
            <a:r>
              <a:rPr lang="tr-TR" altLang="tr-TR" sz="2000" b="1" dirty="0"/>
              <a:t>Veteriner Sağlık, Makine (Tarım Makineleri), Tarım Teknolojisi, Laborant, Genel Ziraat</a:t>
            </a:r>
            <a:r>
              <a:rPr lang="tr-TR" altLang="tr-TR" sz="2000" dirty="0"/>
              <a:t> gibi alanlarda yatılı ve gündüzlü eğitim-öğretim yapılmaktadır.</a:t>
            </a:r>
          </a:p>
          <a:p>
            <a:pPr algn="just">
              <a:lnSpc>
                <a:spcPct val="90000"/>
              </a:lnSpc>
              <a:buFont typeface="Wingdings" pitchFamily="2" charset="2"/>
              <a:buChar char="§"/>
            </a:pPr>
            <a:endParaRPr lang="tr-TR" altLang="tr-TR" sz="2000" dirty="0"/>
          </a:p>
          <a:p>
            <a:pPr algn="just">
              <a:lnSpc>
                <a:spcPct val="90000"/>
              </a:lnSpc>
              <a:buFont typeface="Wingdings" pitchFamily="2" charset="2"/>
              <a:buChar char="§"/>
            </a:pPr>
            <a:r>
              <a:rPr lang="tr-TR" altLang="tr-TR" sz="2000" dirty="0"/>
              <a:t>Okuldan mezun öğrenciler, alanlarıyla ilgili özel tarımsal işletme ve kuruluşlarında çalışabilmekte, mesleklerini serbestçe yapabilme imkanlarına sahip olmaktadırlar. Ayrıca, kamu kurum ve kuruluşlarında ihtiyaç duyuldukça sınavla işe girmektedirler. </a:t>
            </a:r>
          </a:p>
          <a:p>
            <a:pPr algn="just">
              <a:lnSpc>
                <a:spcPct val="80000"/>
              </a:lnSpc>
              <a:buFont typeface="Wingdings" pitchFamily="2" charset="2"/>
              <a:buChar char="q"/>
            </a:pPr>
            <a:endParaRPr lang="tr-TR" altLang="tr-TR" sz="2000" dirty="0"/>
          </a:p>
          <a:p>
            <a:pPr marL="0" indent="0" algn="just" eaLnBrk="1" hangingPunct="1">
              <a:lnSpc>
                <a:spcPct val="80000"/>
              </a:lnSpc>
              <a:buNone/>
            </a:pPr>
            <a:endParaRPr lang="tr-TR" altLang="tr-TR" sz="2400" dirty="0" smtClean="0"/>
          </a:p>
        </p:txBody>
      </p:sp>
      <p:sp>
        <p:nvSpPr>
          <p:cNvPr id="8" name="Dikdörtgen 7"/>
          <p:cNvSpPr/>
          <p:nvPr/>
        </p:nvSpPr>
        <p:spPr>
          <a:xfrm>
            <a:off x="2076723" y="-27384"/>
            <a:ext cx="5157566" cy="156966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a:t>
            </a:r>
          </a:p>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ANADOLU LİSELERİ</a:t>
            </a:r>
            <a:endParaRPr lang="tr-TR"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Dikdörtgen 2"/>
          <p:cNvSpPr/>
          <p:nvPr/>
        </p:nvSpPr>
        <p:spPr>
          <a:xfrm>
            <a:off x="2569569" y="1484784"/>
            <a:ext cx="3484865" cy="341632"/>
          </a:xfrm>
          <a:prstGeom prst="rect">
            <a:avLst/>
          </a:prstGeom>
        </p:spPr>
        <p:txBody>
          <a:bodyPr wrap="none">
            <a:spAutoFit/>
          </a:bodyPr>
          <a:lstStyle/>
          <a:p>
            <a:pPr algn="ctr">
              <a:lnSpc>
                <a:spcPct val="90000"/>
              </a:lnSpc>
            </a:pPr>
            <a:r>
              <a:rPr lang="tr-TR" altLang="tr-TR"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ANADOLU </a:t>
            </a:r>
            <a:r>
              <a:rPr lang="tr-TR" altLang="tr-T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TARIM MESLEK LİSELERİ</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1655600"/>
            <a:ext cx="2267744" cy="1629384"/>
          </a:xfrm>
          <a:prstGeom prst="rect">
            <a:avLst/>
          </a:prstGeom>
          <a:effectLst>
            <a:softEdge rad="63500"/>
          </a:effectLst>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3356992"/>
            <a:ext cx="2088232" cy="1296143"/>
          </a:xfrm>
          <a:prstGeom prst="rect">
            <a:avLst/>
          </a:prstGeom>
          <a:effectLst>
            <a:softEdge rad="63500"/>
          </a:effectLst>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4725144"/>
            <a:ext cx="2016224" cy="1512168"/>
          </a:xfrm>
          <a:prstGeom prst="rect">
            <a:avLst/>
          </a:prstGeom>
          <a:effectLst>
            <a:softEdge rad="63500"/>
          </a:effectLst>
        </p:spPr>
      </p:pic>
    </p:spTree>
    <p:extLst>
      <p:ext uri="{BB962C8B-B14F-4D97-AF65-F5344CB8AC3E}">
        <p14:creationId xmlns:p14="http://schemas.microsoft.com/office/powerpoint/2010/main" val="13731240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79512" y="1826416"/>
            <a:ext cx="7054777" cy="5031584"/>
          </a:xfrm>
        </p:spPr>
        <p:txBody>
          <a:bodyPr>
            <a:normAutofit/>
          </a:bodyPr>
          <a:lstStyle/>
          <a:p>
            <a:pPr algn="just">
              <a:buFont typeface="Wingdings" pitchFamily="2" charset="2"/>
              <a:buChar char="q"/>
            </a:pPr>
            <a:r>
              <a:rPr lang="tr-TR" altLang="tr-TR" sz="2400" dirty="0" smtClean="0"/>
              <a:t>Anadolu </a:t>
            </a:r>
            <a:r>
              <a:rPr lang="tr-TR" altLang="tr-TR" sz="2400" dirty="0"/>
              <a:t>Güzel Sanatlar Liseleri, yetenekli olan öğrencilerin yaratıcı, yapıcı ve yorum yeteneklerini geliştirmek, öğrencileri yetenekleri doğrultusunda araştırıcı ve geliştirici çalışmalara yöneltmektir. </a:t>
            </a:r>
          </a:p>
          <a:p>
            <a:pPr algn="just">
              <a:buFont typeface="Wingdings" pitchFamily="2" charset="2"/>
              <a:buChar char="q"/>
            </a:pPr>
            <a:r>
              <a:rPr lang="tr-TR" altLang="tr-TR" sz="2400" dirty="0"/>
              <a:t>Sınıflardaki öğrenci sayısı kesinlikle 24 kişinin üzerine çıkamaz. </a:t>
            </a:r>
          </a:p>
          <a:p>
            <a:pPr algn="just">
              <a:lnSpc>
                <a:spcPct val="80000"/>
              </a:lnSpc>
              <a:buFont typeface="Wingdings" pitchFamily="2" charset="2"/>
              <a:buChar char="q"/>
            </a:pPr>
            <a:r>
              <a:rPr lang="tr-TR" altLang="tr-TR" sz="2400" dirty="0"/>
              <a:t>Anadolu Güzel Sanatlar Liselerinde Fonetik (Müzik), Plastik Sanatlar (</a:t>
            </a:r>
            <a:r>
              <a:rPr lang="tr-TR" altLang="tr-TR" sz="2400" dirty="0" err="1"/>
              <a:t>Resim,Heykel</a:t>
            </a:r>
            <a:r>
              <a:rPr lang="tr-TR" altLang="tr-TR" sz="2400" dirty="0"/>
              <a:t>), Drama (Sahne ve Görüntü) sanatları bölümleri vardır. </a:t>
            </a:r>
          </a:p>
          <a:p>
            <a:pPr algn="just">
              <a:lnSpc>
                <a:spcPct val="80000"/>
              </a:lnSpc>
              <a:buFont typeface="Wingdings" pitchFamily="2" charset="2"/>
              <a:buChar char="q"/>
            </a:pPr>
            <a:r>
              <a:rPr lang="tr-TR" altLang="tr-TR" sz="2400" dirty="0" smtClean="0"/>
              <a:t>Bu </a:t>
            </a:r>
            <a:r>
              <a:rPr lang="tr-TR" altLang="tr-TR" sz="2400" dirty="0"/>
              <a:t>okullara yetenek sınavı ile öğrenci alınmaktadır. </a:t>
            </a:r>
          </a:p>
          <a:p>
            <a:pPr marL="0" indent="0" algn="just" eaLnBrk="1" hangingPunct="1">
              <a:lnSpc>
                <a:spcPct val="80000"/>
              </a:lnSpc>
              <a:buNone/>
            </a:pPr>
            <a:endParaRPr lang="tr-TR" altLang="tr-TR" sz="2400" dirty="0" smtClean="0"/>
          </a:p>
        </p:txBody>
      </p:sp>
      <p:sp>
        <p:nvSpPr>
          <p:cNvPr id="8" name="Dikdörtgen 7"/>
          <p:cNvSpPr/>
          <p:nvPr/>
        </p:nvSpPr>
        <p:spPr>
          <a:xfrm>
            <a:off x="2076723" y="7770"/>
            <a:ext cx="5157566" cy="156966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a:t>
            </a:r>
          </a:p>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ANADOLU LİSELERİ</a:t>
            </a:r>
            <a:endParaRPr lang="tr-TR"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Dikdörtgen 2"/>
          <p:cNvSpPr/>
          <p:nvPr/>
        </p:nvSpPr>
        <p:spPr>
          <a:xfrm>
            <a:off x="2653746" y="1484784"/>
            <a:ext cx="3718454" cy="341632"/>
          </a:xfrm>
          <a:prstGeom prst="rect">
            <a:avLst/>
          </a:prstGeom>
        </p:spPr>
        <p:txBody>
          <a:bodyPr wrap="none">
            <a:spAutoFit/>
          </a:bodyPr>
          <a:lstStyle/>
          <a:p>
            <a:pPr algn="ctr">
              <a:lnSpc>
                <a:spcPct val="90000"/>
              </a:lnSpc>
            </a:pPr>
            <a:r>
              <a:rPr lang="tr-TR" altLang="tr-TR"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ANADOLU GÜZEL </a:t>
            </a:r>
            <a:r>
              <a:rPr lang="tr-TR" altLang="tr-T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SANATLAR </a:t>
            </a:r>
            <a:r>
              <a:rPr lang="tr-TR" altLang="tr-TR"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LİSELERİ</a:t>
            </a:r>
            <a:endParaRPr lang="tr-TR" altLang="tr-T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7" y="1605496"/>
            <a:ext cx="1975341" cy="1371246"/>
          </a:xfrm>
          <a:prstGeom prst="rect">
            <a:avLst/>
          </a:prstGeom>
          <a:effectLst>
            <a:softEdge rad="63500"/>
          </a:effectLst>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3055161"/>
            <a:ext cx="1957640" cy="1503095"/>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289" y="4797152"/>
            <a:ext cx="1979712" cy="2065499"/>
          </a:xfrm>
          <a:prstGeom prst="rect">
            <a:avLst/>
          </a:prstGeom>
        </p:spPr>
      </p:pic>
    </p:spTree>
    <p:extLst>
      <p:ext uri="{BB962C8B-B14F-4D97-AF65-F5344CB8AC3E}">
        <p14:creationId xmlns:p14="http://schemas.microsoft.com/office/powerpoint/2010/main" val="27216569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0"/>
            <a:ext cx="8892480" cy="1143000"/>
          </a:xfrm>
        </p:spPr>
        <p:style>
          <a:lnRef idx="0">
            <a:scrgbClr r="0" g="0" b="0"/>
          </a:lnRef>
          <a:fillRef idx="1002">
            <a:schemeClr val="lt2"/>
          </a:fillRef>
          <a:effectRef idx="0">
            <a:scrgbClr r="0" g="0" b="0"/>
          </a:effectRef>
          <a:fontRef idx="major"/>
        </p:style>
        <p:txBody>
          <a:bodyPr anchor="ctr"/>
          <a:lstStyle/>
          <a:p>
            <a:pPr algn="ctr"/>
            <a:r>
              <a:rPr lang="tr-TR" sz="4000" dirty="0" smtClean="0"/>
              <a:t>AFYONKARAHİSAR</a:t>
            </a:r>
            <a:br>
              <a:rPr lang="tr-TR" sz="4000" dirty="0" smtClean="0"/>
            </a:br>
            <a:r>
              <a:rPr lang="tr-TR" sz="4000" dirty="0" smtClean="0"/>
              <a:t> GÜZEL SANATLAR LİSESİ</a:t>
            </a:r>
            <a:endParaRPr lang="tr-TR" sz="4000"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2210792804"/>
              </p:ext>
            </p:extLst>
          </p:nvPr>
        </p:nvGraphicFramePr>
        <p:xfrm>
          <a:off x="251520" y="1196752"/>
          <a:ext cx="8892480" cy="5661250"/>
        </p:xfrm>
        <a:graphic>
          <a:graphicData uri="http://schemas.openxmlformats.org/drawingml/2006/table">
            <a:tbl>
              <a:tblPr firstRow="1" bandRow="1">
                <a:tableStyleId>{21E4AEA4-8DFA-4A89-87EB-49C32662AFE0}</a:tableStyleId>
              </a:tblPr>
              <a:tblGrid>
                <a:gridCol w="2964160"/>
                <a:gridCol w="2964160"/>
                <a:gridCol w="2964160"/>
              </a:tblGrid>
              <a:tr h="1132250">
                <a:tc>
                  <a:txBody>
                    <a:bodyPr/>
                    <a:lstStyle/>
                    <a:p>
                      <a:pPr algn="ctr"/>
                      <a:r>
                        <a:rPr lang="tr-TR" dirty="0" smtClean="0"/>
                        <a:t>ALAN</a:t>
                      </a:r>
                      <a:endParaRPr lang="tr-TR" dirty="0"/>
                    </a:p>
                  </a:txBody>
                  <a:tcPr anchor="ctr"/>
                </a:tc>
                <a:tc>
                  <a:txBody>
                    <a:bodyPr/>
                    <a:lstStyle/>
                    <a:p>
                      <a:pPr algn="ctr"/>
                      <a:r>
                        <a:rPr lang="tr-TR" dirty="0" smtClean="0"/>
                        <a:t>ÖĞRETİM</a:t>
                      </a:r>
                      <a:r>
                        <a:rPr lang="tr-TR" baseline="0" dirty="0" smtClean="0"/>
                        <a:t> ŞEKLİ</a:t>
                      </a:r>
                      <a:endParaRPr lang="tr-TR" dirty="0"/>
                    </a:p>
                  </a:txBody>
                  <a:tcPr anchor="ctr"/>
                </a:tc>
                <a:tc>
                  <a:txBody>
                    <a:bodyPr/>
                    <a:lstStyle/>
                    <a:p>
                      <a:pPr algn="ctr"/>
                      <a:r>
                        <a:rPr lang="tr-TR" dirty="0" smtClean="0"/>
                        <a:t>AÇIKLAMA</a:t>
                      </a:r>
                      <a:endParaRPr lang="tr-TR" dirty="0"/>
                    </a:p>
                  </a:txBody>
                  <a:tcPr anchor="ctr"/>
                </a:tc>
              </a:tr>
              <a:tr h="4529000">
                <a:tc>
                  <a:txBody>
                    <a:bodyPr/>
                    <a:lstStyle/>
                    <a:p>
                      <a:pPr algn="ctr"/>
                      <a:r>
                        <a:rPr lang="tr-TR" dirty="0" smtClean="0"/>
                        <a:t>MÜZİK</a:t>
                      </a:r>
                    </a:p>
                    <a:p>
                      <a:pPr algn="ctr"/>
                      <a:r>
                        <a:rPr lang="tr-TR" dirty="0" smtClean="0"/>
                        <a:t>-</a:t>
                      </a:r>
                    </a:p>
                    <a:p>
                      <a:pPr algn="ctr"/>
                      <a:r>
                        <a:rPr lang="tr-TR" dirty="0" smtClean="0"/>
                        <a:t>RESİM</a:t>
                      </a:r>
                      <a:endParaRPr lang="tr-TR" dirty="0"/>
                    </a:p>
                  </a:txBody>
                  <a:tcPr anchor="ctr"/>
                </a:tc>
                <a:tc>
                  <a:txBody>
                    <a:bodyPr/>
                    <a:lstStyle/>
                    <a:p>
                      <a:pPr algn="ctr"/>
                      <a:r>
                        <a:rPr lang="tr-TR" dirty="0" smtClean="0"/>
                        <a:t>KARMA</a:t>
                      </a:r>
                      <a:endParaRPr lang="tr-TR" dirty="0"/>
                    </a:p>
                  </a:txBody>
                  <a:tcPr anchor="ctr"/>
                </a:tc>
                <a:tc>
                  <a:txBody>
                    <a:bodyPr/>
                    <a:lstStyle/>
                    <a:p>
                      <a:pPr algn="ctr"/>
                      <a:r>
                        <a:rPr lang="tr-TR" b="1" dirty="0" smtClean="0"/>
                        <a:t>%70</a:t>
                      </a:r>
                      <a:r>
                        <a:rPr lang="tr-TR" b="1" baseline="0" dirty="0" smtClean="0"/>
                        <a:t> </a:t>
                      </a:r>
                    </a:p>
                    <a:p>
                      <a:pPr algn="ctr"/>
                      <a:r>
                        <a:rPr lang="tr-TR" b="1" baseline="0" dirty="0" smtClean="0"/>
                        <a:t>YETENEK SINAVI</a:t>
                      </a:r>
                    </a:p>
                    <a:p>
                      <a:pPr algn="ctr"/>
                      <a:r>
                        <a:rPr lang="tr-TR" b="1" baseline="0" dirty="0" smtClean="0"/>
                        <a:t>+</a:t>
                      </a:r>
                    </a:p>
                    <a:p>
                      <a:pPr algn="ctr"/>
                      <a:r>
                        <a:rPr lang="tr-TR" b="1" baseline="0" dirty="0" smtClean="0"/>
                        <a:t>%30 </a:t>
                      </a:r>
                    </a:p>
                    <a:p>
                      <a:pPr algn="ctr"/>
                      <a:r>
                        <a:rPr lang="tr-TR" b="1" baseline="0" dirty="0" smtClean="0"/>
                        <a:t>ORTAOKUL</a:t>
                      </a:r>
                    </a:p>
                    <a:p>
                      <a:pPr algn="ctr"/>
                      <a:r>
                        <a:rPr lang="tr-TR" b="1" baseline="0" dirty="0" smtClean="0"/>
                        <a:t> BAŞARI   PUANI</a:t>
                      </a:r>
                      <a:endParaRPr lang="tr-TR" b="1" dirty="0" smtClean="0"/>
                    </a:p>
                  </a:txBody>
                  <a:tcPr anchor="ct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468313" y="476250"/>
            <a:ext cx="8229600" cy="6121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endParaRPr lang="tr-TR" dirty="0"/>
          </a:p>
          <a:p>
            <a:pPr marL="0" indent="0">
              <a:buNone/>
            </a:pPr>
            <a:r>
              <a:rPr lang="tr-TR" b="1" dirty="0" smtClean="0"/>
              <a:t>Merkezî </a:t>
            </a:r>
            <a:r>
              <a:rPr lang="tr-TR" b="1" dirty="0"/>
              <a:t>Yerleştirme, </a:t>
            </a:r>
            <a:r>
              <a:rPr lang="tr-TR" dirty="0"/>
              <a:t>merkezi sınavla öğrenci </a:t>
            </a:r>
            <a:r>
              <a:rPr lang="tr-TR" dirty="0" smtClean="0"/>
              <a:t>alan </a:t>
            </a:r>
          </a:p>
          <a:p>
            <a:pPr>
              <a:buFont typeface="Wingdings" pitchFamily="2" charset="2"/>
              <a:buChar char="ü"/>
            </a:pPr>
            <a:r>
              <a:rPr lang="tr-TR" dirty="0" smtClean="0"/>
              <a:t>Fen liseleri</a:t>
            </a:r>
          </a:p>
          <a:p>
            <a:pPr>
              <a:buFont typeface="Wingdings" pitchFamily="2" charset="2"/>
              <a:buChar char="ü"/>
            </a:pPr>
            <a:r>
              <a:rPr lang="tr-TR" dirty="0" smtClean="0"/>
              <a:t>Sosyal </a:t>
            </a:r>
            <a:r>
              <a:rPr lang="tr-TR" dirty="0"/>
              <a:t>bilimler </a:t>
            </a:r>
            <a:r>
              <a:rPr lang="tr-TR" dirty="0" smtClean="0"/>
              <a:t>liseleri</a:t>
            </a:r>
          </a:p>
          <a:p>
            <a:pPr>
              <a:buFont typeface="Wingdings" pitchFamily="2" charset="2"/>
              <a:buChar char="ü"/>
            </a:pPr>
            <a:r>
              <a:rPr lang="tr-TR" dirty="0" smtClean="0"/>
              <a:t>Proje </a:t>
            </a:r>
            <a:r>
              <a:rPr lang="tr-TR" dirty="0"/>
              <a:t>uygulayan eğitim kurumları </a:t>
            </a:r>
            <a:r>
              <a:rPr lang="tr-TR" dirty="0" smtClean="0"/>
              <a:t> </a:t>
            </a:r>
          </a:p>
          <a:p>
            <a:pPr>
              <a:buFont typeface="Wingdings" pitchFamily="2" charset="2"/>
              <a:buChar char="ü"/>
            </a:pPr>
            <a:r>
              <a:rPr lang="tr-TR" dirty="0"/>
              <a:t>M</a:t>
            </a:r>
            <a:r>
              <a:rPr lang="tr-TR" dirty="0" smtClean="0"/>
              <a:t>esleki </a:t>
            </a:r>
            <a:r>
              <a:rPr lang="tr-TR" dirty="0"/>
              <a:t>ve teknik Anadolu liselerinin Anadolu teknik programlarına tercihler doğrultusunda </a:t>
            </a:r>
            <a:r>
              <a:rPr lang="tr-TR" b="1" dirty="0"/>
              <a:t>M</a:t>
            </a:r>
            <a:r>
              <a:rPr lang="tr-TR" dirty="0"/>
              <a:t>erkezi </a:t>
            </a:r>
            <a:r>
              <a:rPr lang="tr-TR" b="1" dirty="0"/>
              <a:t>S</a:t>
            </a:r>
            <a:r>
              <a:rPr lang="tr-TR" dirty="0"/>
              <a:t>ınav </a:t>
            </a:r>
            <a:r>
              <a:rPr lang="tr-TR" b="1" dirty="0"/>
              <a:t>P</a:t>
            </a:r>
            <a:r>
              <a:rPr lang="tr-TR" dirty="0"/>
              <a:t>uanı üstünlüğüne göre yapılacaktır. </a:t>
            </a:r>
            <a:endParaRPr lang="tr-TR" dirty="0" smtClean="0"/>
          </a:p>
          <a:p>
            <a:pPr>
              <a:buFont typeface="Wingdings" pitchFamily="2" charset="2"/>
              <a:buChar char="ü"/>
            </a:pPr>
            <a:endParaRPr lang="tr-TR" dirty="0"/>
          </a:p>
          <a:p>
            <a:pPr algn="ctr">
              <a:lnSpc>
                <a:spcPct val="80000"/>
              </a:lnSpc>
              <a:buFontTx/>
              <a:buNone/>
            </a:pPr>
            <a:endParaRPr lang="tr-TR" altLang="tr-TR" dirty="0" smtClean="0"/>
          </a:p>
        </p:txBody>
      </p:sp>
    </p:spTree>
    <p:extLst>
      <p:ext uri="{BB962C8B-B14F-4D97-AF65-F5344CB8AC3E}">
        <p14:creationId xmlns:p14="http://schemas.microsoft.com/office/powerpoint/2010/main" val="139817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79512" y="1710100"/>
            <a:ext cx="6192688" cy="4815244"/>
          </a:xfrm>
        </p:spPr>
        <p:txBody>
          <a:bodyPr>
            <a:normAutofit/>
          </a:bodyPr>
          <a:lstStyle/>
          <a:p>
            <a:pPr>
              <a:lnSpc>
                <a:spcPct val="80000"/>
              </a:lnSpc>
              <a:spcAft>
                <a:spcPts val="600"/>
              </a:spcAft>
              <a:buFont typeface="Wingdings" pitchFamily="2" charset="2"/>
              <a:buChar char="q"/>
            </a:pPr>
            <a:r>
              <a:rPr lang="tr-TR" altLang="tr-TR" sz="2200" dirty="0"/>
              <a:t>Spor liseleri; beden eğitimi ve sporla ilgili yüksek öğretim kurumlarının bulunduğu; spor lisesi programlarının uygulanabileceği kapalı spor salonu, futbol sahası ve benzeri spor alanları ile yeterli spor araç-gereci bulunan, fizikî alt yapısı uygun olan okullardır. </a:t>
            </a:r>
            <a:endParaRPr lang="tr-TR" altLang="tr-TR" sz="2200" dirty="0" smtClean="0"/>
          </a:p>
          <a:p>
            <a:pPr algn="just">
              <a:lnSpc>
                <a:spcPct val="80000"/>
              </a:lnSpc>
              <a:spcAft>
                <a:spcPts val="600"/>
              </a:spcAft>
              <a:buFont typeface="Wingdings" pitchFamily="2" charset="2"/>
              <a:buChar char="q"/>
            </a:pPr>
            <a:r>
              <a:rPr lang="tr-TR" altLang="tr-TR" sz="2200" dirty="0" smtClean="0"/>
              <a:t>Yatılı</a:t>
            </a:r>
            <a:r>
              <a:rPr lang="tr-TR" altLang="tr-TR" sz="2200" dirty="0"/>
              <a:t>, gündüzlü ve karma eğitim yapan liselerdir. </a:t>
            </a:r>
          </a:p>
          <a:p>
            <a:pPr algn="just">
              <a:lnSpc>
                <a:spcPct val="80000"/>
              </a:lnSpc>
              <a:spcAft>
                <a:spcPts val="600"/>
              </a:spcAft>
              <a:buFont typeface="Wingdings" pitchFamily="2" charset="2"/>
              <a:buChar char="q"/>
            </a:pPr>
            <a:r>
              <a:rPr lang="tr-TR" altLang="tr-TR" sz="2200" dirty="0"/>
              <a:t>Bir sınıftaki öğrenci sayısı ise 24’ü geçemez. </a:t>
            </a:r>
          </a:p>
          <a:p>
            <a:pPr algn="just">
              <a:lnSpc>
                <a:spcPct val="80000"/>
              </a:lnSpc>
              <a:spcAft>
                <a:spcPts val="600"/>
              </a:spcAft>
              <a:buFont typeface="Wingdings" pitchFamily="2" charset="2"/>
              <a:buChar char="q"/>
            </a:pPr>
            <a:r>
              <a:rPr lang="tr-TR" altLang="tr-TR" sz="2200" dirty="0"/>
              <a:t>Yüksek Öğrenim Kurumları (kendi alanlarında), seçecekleri Fakültelere girişlerde spor liselerinin ilgili bölümlerinden mezun öğrencilere ek başarı puanı vermektedir. </a:t>
            </a:r>
          </a:p>
          <a:p>
            <a:pPr algn="just">
              <a:lnSpc>
                <a:spcPct val="80000"/>
              </a:lnSpc>
              <a:spcAft>
                <a:spcPts val="600"/>
              </a:spcAft>
              <a:buFont typeface="Wingdings" pitchFamily="2" charset="2"/>
              <a:buChar char="q"/>
            </a:pPr>
            <a:r>
              <a:rPr lang="tr-TR" altLang="tr-TR" sz="2200" dirty="0" smtClean="0"/>
              <a:t>Bu </a:t>
            </a:r>
            <a:r>
              <a:rPr lang="tr-TR" altLang="tr-TR" sz="2200" dirty="0"/>
              <a:t>okullara yetenek sınavı ile öğrenci alınmaktadır</a:t>
            </a:r>
            <a:r>
              <a:rPr lang="tr-TR" altLang="tr-TR" sz="2200" dirty="0" smtClean="0"/>
              <a:t>.</a:t>
            </a:r>
            <a:endParaRPr lang="tr-TR" altLang="tr-TR" sz="2200" dirty="0"/>
          </a:p>
        </p:txBody>
      </p:sp>
      <p:sp>
        <p:nvSpPr>
          <p:cNvPr id="8" name="Dikdörtgen 7"/>
          <p:cNvSpPr/>
          <p:nvPr/>
        </p:nvSpPr>
        <p:spPr>
          <a:xfrm>
            <a:off x="2076723" y="-125526"/>
            <a:ext cx="5157566" cy="156966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a:t>
            </a:r>
          </a:p>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ANADOLU LİSELERİ</a:t>
            </a:r>
            <a:endParaRPr lang="tr-TR"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7" name="Picture 3" descr="D:\REHBERLİK-2\e dergi resimler-2\ŞEKİL\xbedenogre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1710100"/>
            <a:ext cx="3128976" cy="4167172"/>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3467056" y="1340768"/>
            <a:ext cx="1689885" cy="369332"/>
          </a:xfrm>
          <a:prstGeom prst="rect">
            <a:avLst/>
          </a:prstGeom>
        </p:spPr>
        <p:txBody>
          <a:bodyPr wrap="none">
            <a:spAutoFit/>
          </a:bodyPr>
          <a:lstStyle/>
          <a:p>
            <a:pPr algn="ctr">
              <a:lnSpc>
                <a:spcPct val="90000"/>
              </a:lnSpc>
            </a:pPr>
            <a:r>
              <a:rPr lang="tr-TR" altLang="tr-T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SPOR LİSELERİ</a:t>
            </a:r>
            <a:endParaRPr lang="tr-TR" altLang="tr-T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5974329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381" y="0"/>
            <a:ext cx="8892480" cy="1143000"/>
          </a:xfrm>
        </p:spPr>
        <p:style>
          <a:lnRef idx="0">
            <a:schemeClr val="accent4"/>
          </a:lnRef>
          <a:fillRef idx="3">
            <a:schemeClr val="accent4"/>
          </a:fillRef>
          <a:effectRef idx="3">
            <a:schemeClr val="accent4"/>
          </a:effectRef>
          <a:fontRef idx="minor">
            <a:schemeClr val="lt1"/>
          </a:fontRef>
        </p:style>
        <p:txBody>
          <a:bodyPr anchor="ctr"/>
          <a:lstStyle/>
          <a:p>
            <a:pPr algn="ctr"/>
            <a:r>
              <a:rPr lang="tr-TR" sz="4000" dirty="0" smtClean="0"/>
              <a:t>AFYONKARAHİSAR</a:t>
            </a:r>
            <a:br>
              <a:rPr lang="tr-TR" sz="4000" dirty="0" smtClean="0"/>
            </a:br>
            <a:r>
              <a:rPr lang="tr-TR" sz="4000" dirty="0" smtClean="0"/>
              <a:t> SPOR LİSESİ</a:t>
            </a:r>
            <a:endParaRPr lang="tr-TR" sz="4000"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580397310"/>
              </p:ext>
            </p:extLst>
          </p:nvPr>
        </p:nvGraphicFramePr>
        <p:xfrm>
          <a:off x="251520" y="1196752"/>
          <a:ext cx="8892480" cy="5661248"/>
        </p:xfrm>
        <a:graphic>
          <a:graphicData uri="http://schemas.openxmlformats.org/drawingml/2006/table">
            <a:tbl>
              <a:tblPr firstRow="1" bandRow="1">
                <a:tableStyleId>{00A15C55-8517-42AA-B614-E9B94910E393}</a:tableStyleId>
              </a:tblPr>
              <a:tblGrid>
                <a:gridCol w="2964160"/>
                <a:gridCol w="2964160"/>
                <a:gridCol w="2964160"/>
              </a:tblGrid>
              <a:tr h="1415312">
                <a:tc>
                  <a:txBody>
                    <a:bodyPr/>
                    <a:lstStyle/>
                    <a:p>
                      <a:pPr algn="ctr"/>
                      <a:r>
                        <a:rPr lang="tr-TR" dirty="0" smtClean="0"/>
                        <a:t>ALAN</a:t>
                      </a:r>
                      <a:endParaRPr lang="tr-TR" dirty="0"/>
                    </a:p>
                  </a:txBody>
                  <a:tcPr anchor="ctr"/>
                </a:tc>
                <a:tc>
                  <a:txBody>
                    <a:bodyPr/>
                    <a:lstStyle/>
                    <a:p>
                      <a:pPr algn="ctr"/>
                      <a:r>
                        <a:rPr lang="tr-TR" dirty="0" smtClean="0"/>
                        <a:t>ÖĞRETİM</a:t>
                      </a:r>
                      <a:r>
                        <a:rPr lang="tr-TR" baseline="0" dirty="0" smtClean="0"/>
                        <a:t> ŞEKLİ</a:t>
                      </a:r>
                      <a:endParaRPr lang="tr-TR" dirty="0"/>
                    </a:p>
                  </a:txBody>
                  <a:tcPr anchor="ctr"/>
                </a:tc>
                <a:tc>
                  <a:txBody>
                    <a:bodyPr/>
                    <a:lstStyle/>
                    <a:p>
                      <a:pPr algn="ctr"/>
                      <a:r>
                        <a:rPr lang="tr-TR" dirty="0" smtClean="0"/>
                        <a:t>AÇIKLAMA</a:t>
                      </a:r>
                      <a:endParaRPr lang="tr-TR" dirty="0"/>
                    </a:p>
                  </a:txBody>
                  <a:tcPr anchor="ctr"/>
                </a:tc>
              </a:tr>
              <a:tr h="4245936">
                <a:tc>
                  <a:txBody>
                    <a:bodyPr/>
                    <a:lstStyle/>
                    <a:p>
                      <a:pPr algn="ctr"/>
                      <a:r>
                        <a:rPr lang="tr-TR" dirty="0" smtClean="0"/>
                        <a:t>SPOR</a:t>
                      </a:r>
                      <a:endParaRPr lang="tr-TR" dirty="0"/>
                    </a:p>
                  </a:txBody>
                  <a:tcPr anchor="ctr"/>
                </a:tc>
                <a:tc>
                  <a:txBody>
                    <a:bodyPr/>
                    <a:lstStyle/>
                    <a:p>
                      <a:pPr algn="ctr"/>
                      <a:r>
                        <a:rPr lang="tr-TR" dirty="0" smtClean="0"/>
                        <a:t>KARMA</a:t>
                      </a:r>
                      <a:endParaRPr lang="tr-TR" dirty="0"/>
                    </a:p>
                  </a:txBody>
                  <a:tcPr anchor="ctr"/>
                </a:tc>
                <a:tc>
                  <a:txBody>
                    <a:bodyPr/>
                    <a:lstStyle/>
                    <a:p>
                      <a:pPr algn="ctr"/>
                      <a:r>
                        <a:rPr lang="tr-TR" b="1" dirty="0" smtClean="0"/>
                        <a:t>%70</a:t>
                      </a:r>
                      <a:r>
                        <a:rPr lang="tr-TR" b="1" baseline="0" dirty="0" smtClean="0"/>
                        <a:t> </a:t>
                      </a:r>
                    </a:p>
                    <a:p>
                      <a:pPr algn="ctr"/>
                      <a:r>
                        <a:rPr lang="tr-TR" b="1" baseline="0" dirty="0" smtClean="0"/>
                        <a:t>YETENEK SINAVI</a:t>
                      </a:r>
                    </a:p>
                    <a:p>
                      <a:pPr algn="ctr"/>
                      <a:r>
                        <a:rPr lang="tr-TR" b="1" baseline="0" dirty="0" smtClean="0"/>
                        <a:t>+</a:t>
                      </a:r>
                    </a:p>
                    <a:p>
                      <a:pPr algn="ctr"/>
                      <a:r>
                        <a:rPr lang="tr-TR" b="1" baseline="0" dirty="0" smtClean="0"/>
                        <a:t>%30 </a:t>
                      </a:r>
                    </a:p>
                    <a:p>
                      <a:pPr algn="ctr"/>
                      <a:r>
                        <a:rPr lang="tr-TR" b="1" baseline="0" dirty="0" smtClean="0"/>
                        <a:t>ORTAOKUL</a:t>
                      </a:r>
                    </a:p>
                    <a:p>
                      <a:pPr algn="ctr"/>
                      <a:r>
                        <a:rPr lang="tr-TR" b="1" baseline="0" dirty="0" smtClean="0"/>
                        <a:t> BAŞARI   PUANI</a:t>
                      </a:r>
                      <a:endParaRPr lang="tr-TR" b="1" dirty="0" smtClean="0"/>
                    </a:p>
                  </a:txBody>
                  <a:tcPr anchor="ct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395536" y="1628800"/>
            <a:ext cx="8352928" cy="4824536"/>
          </a:xfrm>
        </p:spPr>
        <p:txBody>
          <a:bodyPr>
            <a:normAutofit/>
          </a:bodyPr>
          <a:lstStyle/>
          <a:p>
            <a:r>
              <a:rPr lang="tr-TR" dirty="0"/>
              <a:t>Milli Eğitim sistemi içerisinde yer alan. , Fen ve Sosyal Bilimler alanındaki derslerle birlikte Temel İslam Bilimlerine ait derslerin okutulduğu kurumlardır.</a:t>
            </a:r>
          </a:p>
          <a:p>
            <a:r>
              <a:rPr lang="tr-TR" dirty="0"/>
              <a:t> </a:t>
            </a:r>
          </a:p>
          <a:p>
            <a:r>
              <a:rPr lang="tr-TR" dirty="0"/>
              <a:t>İmamlık, Hatiplik ve Kur’an Kursu Öğreticiliği yetiştirmek amacıyla açılmıştır.</a:t>
            </a:r>
          </a:p>
          <a:p>
            <a:r>
              <a:rPr lang="tr-TR" dirty="0"/>
              <a:t>Öğretim süresi 4 yıldır.</a:t>
            </a:r>
          </a:p>
          <a:p>
            <a:r>
              <a:rPr lang="tr-TR" dirty="0"/>
              <a:t>Öğrenciler,	üniversite yerleştirme sınavlarında hem kendi alanlarından hem de başka alanlardan bölümleri tercih edebilmektedirler.</a:t>
            </a:r>
          </a:p>
          <a:p>
            <a:pPr marL="0" indent="0">
              <a:buNone/>
            </a:pPr>
            <a:endParaRPr lang="tr-TR" altLang="tr-TR" dirty="0"/>
          </a:p>
          <a:p>
            <a:pPr eaLnBrk="1" hangingPunct="1">
              <a:buFont typeface="Wingdings" pitchFamily="2" charset="2"/>
              <a:buChar char="q"/>
            </a:pPr>
            <a:endParaRPr lang="tr-TR" altLang="tr-TR" dirty="0" smtClean="0"/>
          </a:p>
        </p:txBody>
      </p:sp>
      <p:sp>
        <p:nvSpPr>
          <p:cNvPr id="6" name="Rectangle 2"/>
          <p:cNvSpPr>
            <a:spLocks noGrp="1" noChangeArrowheads="1"/>
          </p:cNvSpPr>
          <p:nvPr>
            <p:ph type="title"/>
          </p:nvPr>
        </p:nvSpPr>
        <p:spPr>
          <a:xfrm>
            <a:off x="1115616" y="525342"/>
            <a:ext cx="7239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r>
              <a:rPr lang="tr-TR" altLang="tr-TR" sz="48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ANADOLU İMAM HATİP LİSELERİ</a:t>
            </a:r>
          </a:p>
        </p:txBody>
      </p:sp>
      <p:pic>
        <p:nvPicPr>
          <p:cNvPr id="1026" name="Picture 2" descr="http://www.samethoca.com/resim/ihl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8471" y="764704"/>
            <a:ext cx="1385483" cy="1224136"/>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413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0"/>
            <a:ext cx="8892480" cy="1143000"/>
          </a:xfrm>
        </p:spPr>
        <p:style>
          <a:lnRef idx="0">
            <a:schemeClr val="accent4"/>
          </a:lnRef>
          <a:fillRef idx="3">
            <a:schemeClr val="accent4"/>
          </a:fillRef>
          <a:effectRef idx="3">
            <a:schemeClr val="accent4"/>
          </a:effectRef>
          <a:fontRef idx="minor">
            <a:schemeClr val="lt1"/>
          </a:fontRef>
        </p:style>
        <p:txBody>
          <a:bodyPr anchor="ctr"/>
          <a:lstStyle/>
          <a:p>
            <a:pPr algn="ctr"/>
            <a:r>
              <a:rPr lang="tr-TR" sz="3600" b="0" dirty="0" smtClean="0">
                <a:effectLst/>
              </a:rPr>
              <a:t>Afyon Anadolu İmam Hatip Liseleri Taban Puanları</a:t>
            </a:r>
            <a:endParaRPr lang="tr-TR" sz="3600"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3844038334"/>
              </p:ext>
            </p:extLst>
          </p:nvPr>
        </p:nvGraphicFramePr>
        <p:xfrm>
          <a:off x="251520" y="1268760"/>
          <a:ext cx="8784976" cy="5472608"/>
        </p:xfrm>
        <a:graphic>
          <a:graphicData uri="http://schemas.openxmlformats.org/drawingml/2006/table">
            <a:tbl>
              <a:tblPr firstRow="1" bandRow="1">
                <a:tableStyleId>{8A107856-5554-42FB-B03E-39F5DBC370BA}</a:tableStyleId>
              </a:tblPr>
              <a:tblGrid>
                <a:gridCol w="2196244"/>
                <a:gridCol w="2196244"/>
                <a:gridCol w="2196244"/>
                <a:gridCol w="1098122"/>
                <a:gridCol w="1098122"/>
              </a:tblGrid>
              <a:tr h="2621482">
                <a:tc>
                  <a:txBody>
                    <a:bodyPr/>
                    <a:lstStyle/>
                    <a:p>
                      <a:pPr algn="l"/>
                      <a:r>
                        <a:rPr lang="tr-TR" dirty="0" smtClean="0"/>
                        <a:t>OKULUN</a:t>
                      </a:r>
                      <a:r>
                        <a:rPr lang="tr-TR" baseline="0" dirty="0" smtClean="0"/>
                        <a:t> ADI</a:t>
                      </a:r>
                      <a:endParaRPr lang="tr-TR" dirty="0"/>
                    </a:p>
                  </a:txBody>
                  <a:tcPr anchor="ctr"/>
                </a:tc>
                <a:tc>
                  <a:txBody>
                    <a:bodyPr/>
                    <a:lstStyle/>
                    <a:p>
                      <a:pPr algn="l"/>
                      <a:r>
                        <a:rPr lang="tr-TR" dirty="0" smtClean="0"/>
                        <a:t>PROGRAM</a:t>
                      </a:r>
                      <a:r>
                        <a:rPr lang="tr-TR" baseline="0" dirty="0" smtClean="0"/>
                        <a:t> TÜRÜ</a:t>
                      </a:r>
                      <a:endParaRPr lang="tr-TR" dirty="0"/>
                    </a:p>
                  </a:txBody>
                  <a:tcPr anchor="ctr"/>
                </a:tc>
                <a:tc>
                  <a:txBody>
                    <a:bodyPr/>
                    <a:lstStyle/>
                    <a:p>
                      <a:pPr algn="ctr"/>
                      <a:r>
                        <a:rPr lang="tr-TR" dirty="0" smtClean="0"/>
                        <a:t>ALAN</a:t>
                      </a:r>
                      <a:endParaRPr lang="tr-TR" dirty="0"/>
                    </a:p>
                  </a:txBody>
                  <a:tcPr anchor="ctr"/>
                </a:tc>
                <a:tc>
                  <a:txBody>
                    <a:bodyPr/>
                    <a:lstStyle/>
                    <a:p>
                      <a:pPr algn="ctr"/>
                      <a:r>
                        <a:rPr lang="tr-TR" dirty="0" smtClean="0"/>
                        <a:t>ÖĞRETİM ŞEKLİ</a:t>
                      </a:r>
                      <a:endParaRPr lang="tr-TR" dirty="0"/>
                    </a:p>
                  </a:txBody>
                  <a:tcPr anchor="ctr"/>
                </a:tc>
                <a:tc>
                  <a:txBody>
                    <a:bodyPr/>
                    <a:lstStyle/>
                    <a:p>
                      <a:pPr algn="ctr"/>
                      <a:r>
                        <a:rPr lang="tr-TR" dirty="0" smtClean="0"/>
                        <a:t>2023 TABAN OBP</a:t>
                      </a:r>
                      <a:endParaRPr lang="tr-TR" dirty="0"/>
                    </a:p>
                  </a:txBody>
                  <a:tcPr anchor="ctr"/>
                </a:tc>
              </a:tr>
              <a:tr h="950375">
                <a:tc>
                  <a:txBody>
                    <a:bodyPr/>
                    <a:lstStyle/>
                    <a:p>
                      <a:r>
                        <a:rPr lang="tr-TR" sz="1800" b="0" i="0" kern="1200" dirty="0" smtClean="0">
                          <a:solidFill>
                            <a:schemeClr val="dk1"/>
                          </a:solidFill>
                          <a:effectLst/>
                          <a:latin typeface="+mn-lt"/>
                          <a:ea typeface="+mn-ea"/>
                          <a:cs typeface="+mn-cs"/>
                        </a:rPr>
                        <a:t>Hacı Sultan Hüsnü Ulu Kız Anadolu İmam Hatip Lisesi</a:t>
                      </a:r>
                      <a:endParaRPr lang="tr-TR" dirty="0"/>
                    </a:p>
                  </a:txBody>
                  <a:tcPr anchor="ctr"/>
                </a:tc>
                <a:tc>
                  <a:txBody>
                    <a:bodyPr/>
                    <a:lstStyle/>
                    <a:p>
                      <a:r>
                        <a:rPr lang="tr-TR" dirty="0" smtClean="0"/>
                        <a:t>Anadolu Meslek Programı</a:t>
                      </a:r>
                      <a:endParaRPr lang="tr-TR" dirty="0"/>
                    </a:p>
                  </a:txBody>
                  <a:tcPr anchor="ctr"/>
                </a:tc>
                <a:tc>
                  <a:txBody>
                    <a:bodyPr/>
                    <a:lstStyle/>
                    <a:p>
                      <a:pPr algn="ctr" fontAlgn="t"/>
                      <a:r>
                        <a:rPr lang="tr-TR" dirty="0" smtClean="0">
                          <a:effectLst/>
                        </a:rPr>
                        <a:t>İmam-Hatip</a:t>
                      </a:r>
                      <a:endParaRPr lang="tr-TR" b="1" i="0" dirty="0">
                        <a:effectLst/>
                        <a:latin typeface="MyriadPro"/>
                      </a:endParaRPr>
                    </a:p>
                  </a:txBody>
                  <a:tcPr anchor="ctr"/>
                </a:tc>
                <a:tc>
                  <a:txBody>
                    <a:bodyPr/>
                    <a:lstStyle/>
                    <a:p>
                      <a:pPr algn="ctr"/>
                      <a:r>
                        <a:rPr lang="tr-TR" dirty="0" smtClean="0"/>
                        <a:t>KIZ</a:t>
                      </a:r>
                      <a:endParaRPr lang="tr-TR" dirty="0"/>
                    </a:p>
                  </a:txBody>
                  <a:tcPr anchor="ctr"/>
                </a:tc>
                <a:tc>
                  <a:txBody>
                    <a:bodyPr/>
                    <a:lstStyle/>
                    <a:p>
                      <a:pPr algn="ctr"/>
                      <a:r>
                        <a:rPr lang="tr-TR" sz="1800" b="1" i="0" kern="1200" dirty="0" smtClean="0">
                          <a:solidFill>
                            <a:schemeClr val="dk1"/>
                          </a:solidFill>
                          <a:effectLst/>
                          <a:latin typeface="+mn-lt"/>
                          <a:ea typeface="+mn-ea"/>
                          <a:cs typeface="+mn-cs"/>
                        </a:rPr>
                        <a:t>51,72</a:t>
                      </a:r>
                      <a:endParaRPr lang="tr-TR" b="1" dirty="0"/>
                    </a:p>
                  </a:txBody>
                  <a:tcPr anchor="ctr"/>
                </a:tc>
              </a:tr>
              <a:tr h="950376">
                <a:tc>
                  <a:txBody>
                    <a:bodyPr/>
                    <a:lstStyle/>
                    <a:p>
                      <a:r>
                        <a:rPr lang="tr-TR" sz="1800" b="0" i="0" kern="1200" dirty="0" smtClean="0">
                          <a:solidFill>
                            <a:schemeClr val="dk1"/>
                          </a:solidFill>
                          <a:effectLst/>
                          <a:latin typeface="+mn-lt"/>
                          <a:ea typeface="+mn-ea"/>
                          <a:cs typeface="+mn-cs"/>
                        </a:rPr>
                        <a:t>TOBB Kız Anadolu İmam Hatip Lisesi</a:t>
                      </a:r>
                      <a:endParaRPr lang="tr-TR" dirty="0"/>
                    </a:p>
                  </a:txBody>
                  <a:tcPr anchor="ctr"/>
                </a:tc>
                <a:tc>
                  <a:txBody>
                    <a:bodyPr/>
                    <a:lstStyle/>
                    <a:p>
                      <a:r>
                        <a:rPr lang="tr-TR" dirty="0" smtClean="0"/>
                        <a:t>Anadolu Meslek Programı</a:t>
                      </a:r>
                      <a:endParaRPr lang="tr-TR" dirty="0"/>
                    </a:p>
                  </a:txBody>
                  <a:tcPr anchor="ctr"/>
                </a:tc>
                <a:tc>
                  <a:txBody>
                    <a:bodyPr/>
                    <a:lstStyle/>
                    <a:p>
                      <a:pPr algn="ctr" fontAlgn="t"/>
                      <a:r>
                        <a:rPr lang="tr-TR" dirty="0" smtClean="0">
                          <a:effectLst/>
                        </a:rPr>
                        <a:t>İmam-Hatip </a:t>
                      </a:r>
                      <a:endParaRPr lang="tr-TR" b="1" i="0" dirty="0">
                        <a:effectLst/>
                        <a:latin typeface="MyriadPro"/>
                      </a:endParaRPr>
                    </a:p>
                  </a:txBody>
                  <a:tcPr anchor="ctr"/>
                </a:tc>
                <a:tc>
                  <a:txBody>
                    <a:bodyPr/>
                    <a:lstStyle/>
                    <a:p>
                      <a:pPr algn="ctr"/>
                      <a:r>
                        <a:rPr lang="tr-TR" dirty="0" smtClean="0"/>
                        <a:t>KIZ</a:t>
                      </a:r>
                      <a:endParaRPr lang="tr-TR" dirty="0"/>
                    </a:p>
                  </a:txBody>
                  <a:tcPr anchor="ctr"/>
                </a:tc>
                <a:tc>
                  <a:txBody>
                    <a:bodyPr/>
                    <a:lstStyle/>
                    <a:p>
                      <a:pPr algn="ctr"/>
                      <a:r>
                        <a:rPr lang="tr-TR" sz="1800" b="1" i="0" kern="1200" dirty="0" smtClean="0">
                          <a:solidFill>
                            <a:schemeClr val="dk1"/>
                          </a:solidFill>
                          <a:effectLst/>
                          <a:latin typeface="+mn-lt"/>
                          <a:ea typeface="+mn-ea"/>
                          <a:cs typeface="+mn-cs"/>
                        </a:rPr>
                        <a:t>52,44</a:t>
                      </a:r>
                      <a:endParaRPr lang="tr-TR" b="1" dirty="0"/>
                    </a:p>
                  </a:txBody>
                  <a:tcPr anchor="ctr"/>
                </a:tc>
              </a:tr>
              <a:tr h="950375">
                <a:tc>
                  <a:txBody>
                    <a:bodyPr/>
                    <a:lstStyle/>
                    <a:p>
                      <a:r>
                        <a:rPr lang="tr-TR" sz="1800" b="0" i="0" kern="1200" dirty="0" smtClean="0">
                          <a:solidFill>
                            <a:schemeClr val="dk1"/>
                          </a:solidFill>
                          <a:effectLst/>
                          <a:latin typeface="+mn-lt"/>
                          <a:ea typeface="+mn-ea"/>
                          <a:cs typeface="+mn-cs"/>
                        </a:rPr>
                        <a:t>Anadolu İmam Hatip Lisesi</a:t>
                      </a:r>
                      <a:endParaRPr lang="tr-TR" dirty="0"/>
                    </a:p>
                  </a:txBody>
                  <a:tcPr anchor="ctr"/>
                </a:tc>
                <a:tc>
                  <a:txBody>
                    <a:bodyPr/>
                    <a:lstStyle/>
                    <a:p>
                      <a:r>
                        <a:rPr lang="tr-TR" dirty="0" smtClean="0"/>
                        <a:t>Anadolu Meslek Programı</a:t>
                      </a:r>
                      <a:endParaRPr lang="tr-TR" dirty="0"/>
                    </a:p>
                  </a:txBody>
                  <a:tcPr anchor="ctr"/>
                </a:tc>
                <a:tc>
                  <a:txBody>
                    <a:bodyPr/>
                    <a:lstStyle/>
                    <a:p>
                      <a:pPr algn="ctr" fontAlgn="t"/>
                      <a:r>
                        <a:rPr lang="tr-TR" dirty="0" smtClean="0">
                          <a:effectLst/>
                        </a:rPr>
                        <a:t>İmam-Hatip </a:t>
                      </a:r>
                      <a:endParaRPr lang="tr-TR" b="1" i="0" dirty="0">
                        <a:effectLst/>
                        <a:latin typeface="MyriadPro"/>
                      </a:endParaRPr>
                    </a:p>
                  </a:txBody>
                  <a:tcPr anchor="ctr"/>
                </a:tc>
                <a:tc>
                  <a:txBody>
                    <a:bodyPr/>
                    <a:lstStyle/>
                    <a:p>
                      <a:pPr algn="ctr"/>
                      <a:r>
                        <a:rPr lang="tr-TR" dirty="0" smtClean="0"/>
                        <a:t>ERKEK</a:t>
                      </a:r>
                      <a:endParaRPr lang="tr-TR" dirty="0"/>
                    </a:p>
                  </a:txBody>
                  <a:tcPr anchor="ctr"/>
                </a:tc>
                <a:tc>
                  <a:txBody>
                    <a:bodyPr/>
                    <a:lstStyle/>
                    <a:p>
                      <a:pPr algn="ctr"/>
                      <a:r>
                        <a:rPr lang="tr-TR" sz="1800" b="1" i="0" kern="1200" dirty="0" smtClean="0">
                          <a:solidFill>
                            <a:schemeClr val="dk1"/>
                          </a:solidFill>
                          <a:effectLst/>
                          <a:latin typeface="+mn-lt"/>
                          <a:ea typeface="+mn-ea"/>
                          <a:cs typeface="+mn-cs"/>
                        </a:rPr>
                        <a:t>54,58</a:t>
                      </a:r>
                      <a:endParaRPr lang="tr-TR" b="1" dirty="0"/>
                    </a:p>
                  </a:txBody>
                  <a:tcPr anchor="ctr"/>
                </a:tc>
              </a:tr>
            </a:tbl>
          </a:graphicData>
        </a:graphic>
      </p:graphicFrame>
    </p:spTree>
    <p:extLst>
      <p:ext uri="{BB962C8B-B14F-4D97-AF65-F5344CB8AC3E}">
        <p14:creationId xmlns:p14="http://schemas.microsoft.com/office/powerpoint/2010/main" val="40946552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0"/>
            <a:ext cx="8892480" cy="980728"/>
          </a:xfrm>
        </p:spPr>
        <p:style>
          <a:lnRef idx="0">
            <a:schemeClr val="accent3"/>
          </a:lnRef>
          <a:fillRef idx="3">
            <a:schemeClr val="accent3"/>
          </a:fillRef>
          <a:effectRef idx="3">
            <a:schemeClr val="accent3"/>
          </a:effectRef>
          <a:fontRef idx="minor">
            <a:schemeClr val="lt1"/>
          </a:fontRef>
        </p:style>
        <p:txBody>
          <a:bodyPr/>
          <a:lstStyle/>
          <a:p>
            <a:pPr algn="ctr"/>
            <a:r>
              <a:rPr lang="tr-TR" sz="3200" dirty="0" smtClean="0"/>
              <a:t>İLİMİZDEKİ PROJE</a:t>
            </a:r>
            <a:br>
              <a:rPr lang="tr-TR" sz="3200" dirty="0" smtClean="0"/>
            </a:br>
            <a:r>
              <a:rPr lang="tr-TR" sz="3200" dirty="0" smtClean="0"/>
              <a:t>ANADOLU İMAM HATİP LİSELERİ</a:t>
            </a:r>
            <a:endParaRPr lang="tr-TR" sz="3200"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4088369069"/>
              </p:ext>
            </p:extLst>
          </p:nvPr>
        </p:nvGraphicFramePr>
        <p:xfrm>
          <a:off x="251520" y="1052736"/>
          <a:ext cx="8892480" cy="6079337"/>
        </p:xfrm>
        <a:graphic>
          <a:graphicData uri="http://schemas.openxmlformats.org/drawingml/2006/table">
            <a:tbl>
              <a:tblPr firstRow="1" bandRow="1">
                <a:tableStyleId>{F5AB1C69-6EDB-4FF4-983F-18BD219EF322}</a:tableStyleId>
              </a:tblPr>
              <a:tblGrid>
                <a:gridCol w="2223120"/>
                <a:gridCol w="2223120"/>
                <a:gridCol w="2223120"/>
                <a:gridCol w="2223120"/>
              </a:tblGrid>
              <a:tr h="673103">
                <a:tc>
                  <a:txBody>
                    <a:bodyPr/>
                    <a:lstStyle/>
                    <a:p>
                      <a:pPr algn="l"/>
                      <a:r>
                        <a:rPr lang="tr-TR" sz="1600" dirty="0" smtClean="0"/>
                        <a:t>OKULUN</a:t>
                      </a:r>
                      <a:r>
                        <a:rPr lang="tr-TR" sz="1600" baseline="0" dirty="0" smtClean="0"/>
                        <a:t>  ADI</a:t>
                      </a:r>
                      <a:endParaRPr lang="tr-TR" sz="1600" dirty="0"/>
                    </a:p>
                  </a:txBody>
                  <a:tcPr anchor="ctr"/>
                </a:tc>
                <a:tc>
                  <a:txBody>
                    <a:bodyPr/>
                    <a:lstStyle/>
                    <a:p>
                      <a:pPr algn="ctr"/>
                      <a:r>
                        <a:rPr lang="tr-TR" sz="1600" dirty="0" smtClean="0"/>
                        <a:t>ÖĞRETİM ŞEKLİ</a:t>
                      </a:r>
                      <a:endParaRPr lang="tr-TR" sz="1600" dirty="0"/>
                    </a:p>
                  </a:txBody>
                  <a:tcPr anchor="ctr"/>
                </a:tc>
                <a:tc>
                  <a:txBody>
                    <a:bodyPr/>
                    <a:lstStyle/>
                    <a:p>
                      <a:pPr algn="ctr"/>
                      <a:r>
                        <a:rPr lang="tr-TR" sz="1600" dirty="0" smtClean="0"/>
                        <a:t>2023</a:t>
                      </a:r>
                    </a:p>
                    <a:p>
                      <a:pPr algn="ctr"/>
                      <a:r>
                        <a:rPr lang="tr-TR" sz="1600" dirty="0" smtClean="0"/>
                        <a:t> TABAN PUANI</a:t>
                      </a:r>
                      <a:endParaRPr lang="tr-TR" sz="1600" dirty="0"/>
                    </a:p>
                  </a:txBody>
                  <a:tcPr anchor="ctr"/>
                </a:tc>
                <a:tc>
                  <a:txBody>
                    <a:bodyPr/>
                    <a:lstStyle/>
                    <a:p>
                      <a:pPr algn="ctr"/>
                      <a:r>
                        <a:rPr lang="tr-TR" sz="1600" dirty="0" smtClean="0"/>
                        <a:t>AÇIKLAMA</a:t>
                      </a:r>
                      <a:endParaRPr lang="tr-TR" sz="1600" dirty="0"/>
                    </a:p>
                  </a:txBody>
                  <a:tcPr anchor="ctr"/>
                </a:tc>
              </a:tr>
              <a:tr h="883050">
                <a:tc>
                  <a:txBody>
                    <a:bodyPr/>
                    <a:lstStyle/>
                    <a:p>
                      <a:r>
                        <a:rPr lang="tr-TR" sz="1600" kern="1200" dirty="0" smtClean="0">
                          <a:solidFill>
                            <a:schemeClr val="dk1"/>
                          </a:solidFill>
                          <a:effectLst/>
                          <a:latin typeface="+mn-lt"/>
                          <a:ea typeface="+mn-ea"/>
                          <a:cs typeface="+mn-cs"/>
                        </a:rPr>
                        <a:t>Merkez/ Afyonkarahisar Kız</a:t>
                      </a:r>
                    </a:p>
                    <a:p>
                      <a:r>
                        <a:rPr lang="tr-TR" sz="1600" kern="1200" dirty="0" smtClean="0">
                          <a:solidFill>
                            <a:schemeClr val="dk1"/>
                          </a:solidFill>
                          <a:effectLst/>
                          <a:latin typeface="+mn-lt"/>
                          <a:ea typeface="+mn-ea"/>
                          <a:cs typeface="+mn-cs"/>
                        </a:rPr>
                        <a:t>Anadolu İmam Hatip Lisesi</a:t>
                      </a:r>
                    </a:p>
                  </a:txBody>
                  <a:tcPr anchor="ctr"/>
                </a:tc>
                <a:tc>
                  <a:txBody>
                    <a:bodyPr/>
                    <a:lstStyle/>
                    <a:p>
                      <a:pPr algn="ctr"/>
                      <a:r>
                        <a:rPr lang="tr-TR" sz="1600" dirty="0" smtClean="0"/>
                        <a:t>KIZ</a:t>
                      </a:r>
                      <a:endParaRPr lang="tr-TR" sz="1600" dirty="0"/>
                    </a:p>
                  </a:txBody>
                  <a:tcPr anchor="ctr"/>
                </a:tc>
                <a:tc>
                  <a:txBody>
                    <a:bodyPr/>
                    <a:lstStyle/>
                    <a:p>
                      <a:pPr algn="ctr"/>
                      <a:r>
                        <a:rPr lang="tr-TR" sz="1800" b="1" i="0" kern="1200" dirty="0" smtClean="0">
                          <a:solidFill>
                            <a:schemeClr val="dk1"/>
                          </a:solidFill>
                          <a:effectLst/>
                          <a:latin typeface="+mn-lt"/>
                          <a:ea typeface="+mn-ea"/>
                          <a:cs typeface="+mn-cs"/>
                        </a:rPr>
                        <a:t>375,52</a:t>
                      </a:r>
                      <a:endParaRPr lang="tr-TR" b="1" dirty="0">
                        <a:latin typeface="+mn-lt"/>
                      </a:endParaRPr>
                    </a:p>
                  </a:txBody>
                  <a:tcPr marL="38100" marR="38100" marT="47625" marB="47625" anchor="ctr"/>
                </a:tc>
                <a:tc rowSpan="5">
                  <a:txBody>
                    <a:bodyPr/>
                    <a:lstStyle/>
                    <a:p>
                      <a:pPr algn="ctr"/>
                      <a:r>
                        <a:rPr lang="tr-TR" sz="1600" b="1" u="sng" dirty="0" smtClean="0"/>
                        <a:t>BU 4 OKULDA ANADOLU İMAM-HATİP</a:t>
                      </a:r>
                      <a:r>
                        <a:rPr lang="tr-TR" sz="1600" b="1" u="sng" baseline="0" dirty="0" smtClean="0"/>
                        <a:t> PROGRAMLARI İLE BİRLİKTE </a:t>
                      </a:r>
                    </a:p>
                    <a:p>
                      <a:pPr algn="ctr"/>
                      <a:r>
                        <a:rPr lang="tr-TR" sz="1600" b="1" u="sng" baseline="0" dirty="0" smtClean="0"/>
                        <a:t>FEN VE SOSYAL BİLİMLER PROGRAMLARI VE DERSLERİ ÖĞRETİLMEKTEDİR.</a:t>
                      </a:r>
                      <a:endParaRPr lang="tr-TR" sz="1600" b="1" u="sng" dirty="0"/>
                    </a:p>
                  </a:txBody>
                  <a:tcPr anchor="ctr"/>
                </a:tc>
              </a:tr>
              <a:tr h="883050">
                <a:tc>
                  <a:txBody>
                    <a:bodyPr/>
                    <a:lstStyle/>
                    <a:p>
                      <a:r>
                        <a:rPr lang="tr-TR" sz="1800" b="0" i="0" kern="1200" dirty="0" smtClean="0">
                          <a:solidFill>
                            <a:schemeClr val="dk1"/>
                          </a:solidFill>
                          <a:effectLst/>
                          <a:latin typeface="+mn-lt"/>
                          <a:ea typeface="+mn-ea"/>
                          <a:cs typeface="+mn-cs"/>
                        </a:rPr>
                        <a:t>Sandıklı Kız Anadolu İmam Hatip Lisesi</a:t>
                      </a:r>
                      <a:endParaRPr lang="tr-TR" sz="1600" kern="1200" dirty="0" smtClean="0">
                        <a:solidFill>
                          <a:schemeClr val="dk1"/>
                        </a:solidFill>
                        <a:effectLst/>
                        <a:latin typeface="+mn-lt"/>
                        <a:ea typeface="+mn-ea"/>
                        <a:cs typeface="+mn-cs"/>
                      </a:endParaRPr>
                    </a:p>
                  </a:txBody>
                  <a:tcPr anchor="ctr"/>
                </a:tc>
                <a:tc>
                  <a:txBody>
                    <a:bodyPr/>
                    <a:lstStyle/>
                    <a:p>
                      <a:pPr algn="ctr"/>
                      <a:r>
                        <a:rPr lang="tr-TR" sz="1600" dirty="0" smtClean="0"/>
                        <a:t>KIZ</a:t>
                      </a:r>
                      <a:endParaRPr lang="tr-TR" sz="1600" dirty="0"/>
                    </a:p>
                  </a:txBody>
                  <a:tcPr anchor="ctr"/>
                </a:tc>
                <a:tc>
                  <a:txBody>
                    <a:bodyPr/>
                    <a:lstStyle/>
                    <a:p>
                      <a:pPr algn="ctr"/>
                      <a:r>
                        <a:rPr lang="tr-TR" sz="1800" b="1" i="0" kern="1200" dirty="0" smtClean="0">
                          <a:solidFill>
                            <a:schemeClr val="dk1"/>
                          </a:solidFill>
                          <a:effectLst/>
                          <a:latin typeface="+mn-lt"/>
                          <a:ea typeface="+mn-ea"/>
                          <a:cs typeface="+mn-cs"/>
                        </a:rPr>
                        <a:t>338,53</a:t>
                      </a:r>
                      <a:endParaRPr lang="tr-TR" b="1" dirty="0">
                        <a:latin typeface="+mn-lt"/>
                      </a:endParaRPr>
                    </a:p>
                  </a:txBody>
                  <a:tcPr marL="38100" marR="38100" marT="47625" marB="47625" anchor="ctr"/>
                </a:tc>
                <a:tc vMerge="1">
                  <a:txBody>
                    <a:bodyPr/>
                    <a:lstStyle/>
                    <a:p>
                      <a:endParaRPr lang="tr-TR"/>
                    </a:p>
                  </a:txBody>
                  <a:tcPr/>
                </a:tc>
              </a:tr>
              <a:tr h="1265229">
                <a:tc>
                  <a:txBody>
                    <a:bodyPr/>
                    <a:lstStyle/>
                    <a:p>
                      <a:r>
                        <a:rPr lang="tr-TR" dirty="0" smtClean="0"/>
                        <a:t>Şuhut</a:t>
                      </a:r>
                      <a:r>
                        <a:rPr lang="tr-TR" baseline="0" dirty="0" smtClean="0"/>
                        <a:t> Kız Anadolu İmam Hatip Lisesi</a:t>
                      </a:r>
                      <a:endParaRPr lang="tr-TR" dirty="0"/>
                    </a:p>
                  </a:txBody>
                  <a:tcPr anchor="ctr"/>
                </a:tc>
                <a:tc>
                  <a:txBody>
                    <a:bodyPr/>
                    <a:lstStyle/>
                    <a:p>
                      <a:pPr algn="ctr"/>
                      <a:r>
                        <a:rPr lang="tr-TR" dirty="0" smtClean="0"/>
                        <a:t>KIZ</a:t>
                      </a:r>
                      <a:endParaRPr lang="tr-TR" dirty="0"/>
                    </a:p>
                  </a:txBody>
                  <a:tcPr anchor="ctr"/>
                </a:tc>
                <a:tc>
                  <a:txBody>
                    <a:bodyPr/>
                    <a:lstStyle/>
                    <a:p>
                      <a:pPr algn="ctr"/>
                      <a:r>
                        <a:rPr lang="tr-TR" sz="1800" b="1" i="0" kern="1200" dirty="0" smtClean="0">
                          <a:solidFill>
                            <a:schemeClr val="dk1"/>
                          </a:solidFill>
                          <a:effectLst/>
                          <a:latin typeface="+mn-lt"/>
                          <a:ea typeface="+mn-ea"/>
                          <a:cs typeface="+mn-cs"/>
                        </a:rPr>
                        <a:t>225,36</a:t>
                      </a:r>
                      <a:endParaRPr lang="tr-TR" b="1" dirty="0">
                        <a:latin typeface="+mn-lt"/>
                      </a:endParaRPr>
                    </a:p>
                  </a:txBody>
                  <a:tcPr marL="38100" marR="38100" marT="47625" marB="47625" anchor="ctr"/>
                </a:tc>
                <a:tc vMerge="1">
                  <a:txBody>
                    <a:bodyPr/>
                    <a:lstStyle/>
                    <a:p>
                      <a:endParaRPr lang="tr-TR"/>
                    </a:p>
                  </a:txBody>
                  <a:tcPr/>
                </a:tc>
              </a:tr>
              <a:tr h="1224136">
                <a:tc>
                  <a:txBody>
                    <a:bodyPr/>
                    <a:lstStyle/>
                    <a:p>
                      <a:r>
                        <a:rPr lang="tr-TR" sz="1600" kern="1200" dirty="0" smtClean="0">
                          <a:solidFill>
                            <a:schemeClr val="dk1"/>
                          </a:solidFill>
                          <a:effectLst/>
                          <a:latin typeface="+mn-lt"/>
                          <a:ea typeface="+mn-ea"/>
                          <a:cs typeface="+mn-cs"/>
                        </a:rPr>
                        <a:t>Merkez/</a:t>
                      </a:r>
                      <a:r>
                        <a:rPr lang="tr-TR" sz="1600" kern="1200" dirty="0" err="1" smtClean="0">
                          <a:solidFill>
                            <a:schemeClr val="dk1"/>
                          </a:solidFill>
                          <a:effectLst/>
                          <a:latin typeface="+mn-lt"/>
                          <a:ea typeface="+mn-ea"/>
                          <a:cs typeface="+mn-cs"/>
                        </a:rPr>
                        <a:t>Afyonkarahisar</a:t>
                      </a:r>
                      <a:r>
                        <a:rPr lang="tr-TR" sz="1600" kern="1200" dirty="0" smtClean="0">
                          <a:solidFill>
                            <a:schemeClr val="dk1"/>
                          </a:solidFill>
                          <a:effectLst/>
                          <a:latin typeface="+mn-lt"/>
                          <a:ea typeface="+mn-ea"/>
                          <a:cs typeface="+mn-cs"/>
                        </a:rPr>
                        <a:t> Hattat Ahmet </a:t>
                      </a:r>
                      <a:r>
                        <a:rPr lang="tr-TR" sz="1600" kern="1200" dirty="0" err="1" smtClean="0">
                          <a:solidFill>
                            <a:schemeClr val="dk1"/>
                          </a:solidFill>
                          <a:effectLst/>
                          <a:latin typeface="+mn-lt"/>
                          <a:ea typeface="+mn-ea"/>
                          <a:cs typeface="+mn-cs"/>
                        </a:rPr>
                        <a:t>Karahisari</a:t>
                      </a:r>
                      <a:r>
                        <a:rPr lang="tr-TR" sz="1600" kern="1200" dirty="0" smtClean="0">
                          <a:solidFill>
                            <a:schemeClr val="dk1"/>
                          </a:solidFill>
                          <a:effectLst/>
                          <a:latin typeface="+mn-lt"/>
                          <a:ea typeface="+mn-ea"/>
                          <a:cs typeface="+mn-cs"/>
                        </a:rPr>
                        <a:t> Anadolu İmam Hatip</a:t>
                      </a:r>
                    </a:p>
                    <a:p>
                      <a:r>
                        <a:rPr lang="tr-TR" sz="1600" kern="1200" dirty="0" smtClean="0">
                          <a:solidFill>
                            <a:schemeClr val="dk1"/>
                          </a:solidFill>
                          <a:effectLst/>
                          <a:latin typeface="+mn-lt"/>
                          <a:ea typeface="+mn-ea"/>
                          <a:cs typeface="+mn-cs"/>
                        </a:rPr>
                        <a:t>Lisesi</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600" kern="1200" dirty="0" smtClean="0">
                        <a:solidFill>
                          <a:schemeClr val="dk1"/>
                        </a:solidFill>
                        <a:effectLst/>
                        <a:latin typeface="+mn-lt"/>
                        <a:ea typeface="+mn-ea"/>
                        <a:cs typeface="+mn-cs"/>
                      </a:endParaRPr>
                    </a:p>
                  </a:txBody>
                  <a:tcPr anchor="ctr"/>
                </a:tc>
                <a:tc>
                  <a:txBody>
                    <a:bodyPr/>
                    <a:lstStyle/>
                    <a:p>
                      <a:pPr algn="ctr"/>
                      <a:r>
                        <a:rPr lang="tr-TR" sz="1600" dirty="0" smtClean="0"/>
                        <a:t>ERKEK</a:t>
                      </a:r>
                      <a:endParaRPr lang="tr-TR"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i="0" kern="1200" dirty="0" smtClean="0">
                          <a:solidFill>
                            <a:schemeClr val="dk1"/>
                          </a:solidFill>
                          <a:effectLst/>
                          <a:latin typeface="+mn-lt"/>
                          <a:ea typeface="+mn-ea"/>
                          <a:cs typeface="+mn-cs"/>
                        </a:rPr>
                        <a:t>318,05</a:t>
                      </a:r>
                      <a:endParaRPr lang="tr-TR" sz="1600" b="1" dirty="0"/>
                    </a:p>
                  </a:txBody>
                  <a:tcPr anchor="ctr"/>
                </a:tc>
                <a:tc vMerge="1">
                  <a:txBody>
                    <a:bodyPr/>
                    <a:lstStyle/>
                    <a:p>
                      <a:pPr algn="ctr"/>
                      <a:endParaRPr lang="tr-TR" sz="1600" dirty="0"/>
                    </a:p>
                  </a:txBody>
                  <a:tcPr anchor="ctr"/>
                </a:tc>
              </a:tr>
              <a:tr h="8805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Sandıklı/Sandıklı Anadolu İmam Hatip Lisesi</a:t>
                      </a:r>
                      <a:endParaRPr lang="tr-TR" sz="1400" kern="1200" dirty="0" smtClean="0">
                        <a:solidFill>
                          <a:schemeClr val="dk1"/>
                        </a:solidFill>
                        <a:effectLst/>
                        <a:latin typeface="+mn-lt"/>
                        <a:ea typeface="+mn-ea"/>
                        <a:cs typeface="+mn-cs"/>
                      </a:endParaRPr>
                    </a:p>
                    <a:p>
                      <a:endParaRPr lang="tr-TR"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smtClean="0"/>
                        <a:t>ERKEK</a:t>
                      </a:r>
                    </a:p>
                    <a:p>
                      <a:pPr algn="ctr"/>
                      <a:endParaRPr lang="tr-TR" sz="1600" dirty="0"/>
                    </a:p>
                  </a:txBody>
                  <a:tcPr anchor="ctr"/>
                </a:tc>
                <a:tc>
                  <a:txBody>
                    <a:bodyPr/>
                    <a:lstStyle/>
                    <a:p>
                      <a:pPr algn="ctr"/>
                      <a:r>
                        <a:rPr lang="tr-TR" sz="1800" b="1" i="0" kern="1200" dirty="0" smtClean="0">
                          <a:solidFill>
                            <a:schemeClr val="dk1"/>
                          </a:solidFill>
                          <a:effectLst/>
                          <a:latin typeface="+mn-lt"/>
                          <a:ea typeface="+mn-ea"/>
                          <a:cs typeface="+mn-cs"/>
                        </a:rPr>
                        <a:t>232,78</a:t>
                      </a:r>
                      <a:endParaRPr lang="tr-TR" b="1" dirty="0"/>
                    </a:p>
                  </a:txBody>
                  <a:tcPr anchor="ctr"/>
                </a:tc>
                <a:tc vMerge="1">
                  <a:txBody>
                    <a:bodyPr/>
                    <a:lstStyle/>
                    <a:p>
                      <a:endParaRPr lang="tr-TR"/>
                    </a:p>
                  </a:txBody>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251520" y="0"/>
            <a:ext cx="8892480" cy="6741368"/>
          </a:xfrm>
        </p:spPr>
        <p:style>
          <a:lnRef idx="2">
            <a:schemeClr val="accent3">
              <a:shade val="50000"/>
            </a:schemeClr>
          </a:lnRef>
          <a:fillRef idx="1">
            <a:schemeClr val="accent3"/>
          </a:fillRef>
          <a:effectRef idx="0">
            <a:schemeClr val="accent3"/>
          </a:effectRef>
          <a:fontRef idx="minor">
            <a:schemeClr val="lt1"/>
          </a:fontRef>
        </p:style>
        <p:txBody>
          <a:bodyPr>
            <a:normAutofit lnSpcReduction="10000"/>
          </a:bodyPr>
          <a:lstStyle/>
          <a:p>
            <a:pPr marL="0" indent="0">
              <a:buNone/>
            </a:pPr>
            <a:r>
              <a:rPr lang="tr-TR" dirty="0" smtClean="0"/>
              <a:t>  </a:t>
            </a:r>
          </a:p>
          <a:p>
            <a:pPr marL="0" indent="0">
              <a:buNone/>
            </a:pPr>
            <a:r>
              <a:rPr lang="tr-TR" sz="66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HAYALİNİ </a:t>
            </a:r>
          </a:p>
          <a:p>
            <a:pPr marL="0" indent="0">
              <a:buNone/>
            </a:pPr>
            <a:r>
              <a:rPr lang="tr-TR" sz="66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66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KURDUĞUNUZ</a:t>
            </a:r>
          </a:p>
          <a:p>
            <a:pPr marL="0" indent="0">
              <a:buNone/>
            </a:pPr>
            <a:r>
              <a:rPr lang="tr-TR" sz="66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66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LİSEYİ </a:t>
            </a:r>
          </a:p>
          <a:p>
            <a:pPr marL="0" indent="0">
              <a:buNone/>
            </a:pPr>
            <a:r>
              <a:rPr lang="tr-TR" sz="66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66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KAZANABİLMENİZ </a:t>
            </a:r>
          </a:p>
          <a:p>
            <a:pPr marL="0" indent="0">
              <a:buNone/>
            </a:pPr>
            <a:r>
              <a:rPr lang="tr-TR" sz="66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66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DİLEĞİYLE…</a:t>
            </a:r>
            <a:r>
              <a:rPr lang="tr-TR" sz="4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tr-TR" sz="40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163925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2651268" y="119584"/>
            <a:ext cx="3868368" cy="93871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5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FEN LİSELERİ</a:t>
            </a:r>
            <a:endParaRPr lang="tr-TR" sz="55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endParaRPr>
          </a:p>
        </p:txBody>
      </p:sp>
      <p:sp>
        <p:nvSpPr>
          <p:cNvPr id="7" name="İçerik Yer Tutucusu 6"/>
          <p:cNvSpPr>
            <a:spLocks noGrp="1"/>
          </p:cNvSpPr>
          <p:nvPr>
            <p:ph idx="1"/>
          </p:nvPr>
        </p:nvSpPr>
        <p:spPr>
          <a:xfrm>
            <a:off x="251520" y="1052736"/>
            <a:ext cx="6624736" cy="5472608"/>
          </a:xfrm>
        </p:spPr>
        <p:txBody>
          <a:bodyPr>
            <a:normAutofit/>
          </a:bodyPr>
          <a:lstStyle/>
          <a:p>
            <a:pPr>
              <a:buFont typeface="Wingdings" pitchFamily="2" charset="2"/>
              <a:buChar char="q"/>
            </a:pPr>
            <a:r>
              <a:rPr lang="tr-TR" dirty="0"/>
              <a:t>Zekâ düzeyleri ile fen ve matematik alanlarındaki yetenekleri yüksek olan öğrencileri, matematik ve fen bilimleri alanında yükseköğrenime hazırlar. </a:t>
            </a:r>
          </a:p>
          <a:p>
            <a:pPr>
              <a:buFont typeface="Wingdings" pitchFamily="2" charset="2"/>
              <a:buChar char="q"/>
            </a:pPr>
            <a:r>
              <a:rPr lang="tr-TR" dirty="0"/>
              <a:t>Matematik ve fen bilimleri alanlarında gereksinim duyulan üstün nitelikli bilim adamlarının yetiştirilmesine kaynaklık eder. </a:t>
            </a:r>
          </a:p>
          <a:p>
            <a:pPr>
              <a:buFont typeface="Wingdings" pitchFamily="2" charset="2"/>
              <a:buChar char="q"/>
            </a:pPr>
            <a:r>
              <a:rPr lang="tr-TR" dirty="0"/>
              <a:t>Öğrencileri araştırmaya yöneltmeyi, bilimsel ve teknolojik gelişmeler ile yeni buluşlara ilgi duyanların çalışacakları ortamı ve koşulları hazırlar. </a:t>
            </a:r>
          </a:p>
          <a:p>
            <a:endParaRPr lang="tr-TR" dirty="0"/>
          </a:p>
        </p:txBody>
      </p:sp>
      <p:pic>
        <p:nvPicPr>
          <p:cNvPr id="8" name="Resim 7" descr="https://fbcdn-sphotos-b-a.akamaihd.net/hphotos-ak-prn1/s720x720/522110_480347848694886_759141755_n.jpg"/>
          <p:cNvPicPr preferRelativeResize="0"/>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1052736"/>
            <a:ext cx="2880000" cy="1800000"/>
          </a:xfrm>
          <a:prstGeom prst="rect">
            <a:avLst/>
          </a:prstGeom>
          <a:noFill/>
          <a:ln>
            <a:noFill/>
          </a:ln>
          <a:effectLst>
            <a:softEdge rad="63500"/>
          </a:effectLst>
        </p:spPr>
      </p:pic>
      <p:pic>
        <p:nvPicPr>
          <p:cNvPr id="2050" name="Picture 2" descr="D:\REHBERLİK-2\e dergi resimler-2\ALANLAR\kimya_sektoru_ihracatta_ilk_siraya_yerlesti_h107397.jpg"/>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2853136"/>
            <a:ext cx="2880000" cy="18000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9" name="Resim 8"/>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6228184" y="4653336"/>
            <a:ext cx="2880000" cy="1800000"/>
          </a:xfrm>
          <a:prstGeom prst="rect">
            <a:avLst/>
          </a:prstGeom>
        </p:spPr>
      </p:pic>
    </p:spTree>
    <p:extLst>
      <p:ext uri="{BB962C8B-B14F-4D97-AF65-F5344CB8AC3E}">
        <p14:creationId xmlns:p14="http://schemas.microsoft.com/office/powerpoint/2010/main" val="8921377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2651268" y="119584"/>
            <a:ext cx="3868368" cy="93871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5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FEN LİSELERİ</a:t>
            </a:r>
            <a:endParaRPr lang="tr-TR" sz="55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endParaRPr>
          </a:p>
        </p:txBody>
      </p:sp>
      <p:sp>
        <p:nvSpPr>
          <p:cNvPr id="7" name="İçerik Yer Tutucusu 6"/>
          <p:cNvSpPr>
            <a:spLocks noGrp="1"/>
          </p:cNvSpPr>
          <p:nvPr>
            <p:ph idx="1"/>
          </p:nvPr>
        </p:nvSpPr>
        <p:spPr>
          <a:xfrm>
            <a:off x="251520" y="1124744"/>
            <a:ext cx="7776864" cy="5616624"/>
          </a:xfrm>
        </p:spPr>
        <p:txBody>
          <a:bodyPr>
            <a:normAutofit fontScale="92500" lnSpcReduction="10000"/>
          </a:bodyPr>
          <a:lstStyle/>
          <a:p>
            <a:pPr>
              <a:buFont typeface="Wingdings" pitchFamily="2" charset="2"/>
              <a:buChar char="q"/>
            </a:pPr>
            <a:r>
              <a:rPr lang="tr-TR" dirty="0"/>
              <a:t>Yeni teknolojileri kullanabilen, yeni bilgiler üretebilen ve projeler hazırlayabilen bireyler yetiştirir. </a:t>
            </a:r>
          </a:p>
          <a:p>
            <a:pPr>
              <a:buFont typeface="Wingdings" pitchFamily="2" charset="2"/>
              <a:buChar char="q"/>
            </a:pPr>
            <a:r>
              <a:rPr lang="tr-TR" dirty="0"/>
              <a:t>Öğrencilerin bilimsel araştırma yapmalarına, bilimsel ve teknolojik gelişmeleri izlemelerine yardımcı olacak şekilde yabancı dilde iyi yetişmelerini sağlar. </a:t>
            </a:r>
          </a:p>
          <a:p>
            <a:pPr>
              <a:buFont typeface="Wingdings" pitchFamily="2" charset="2"/>
              <a:buChar char="q"/>
            </a:pPr>
            <a:r>
              <a:rPr lang="tr-TR" dirty="0"/>
              <a:t>Birinci yabancı dili İngilizce olan fen liselerinde öğrenim süresi 4 (dört) yıldır. </a:t>
            </a:r>
          </a:p>
          <a:p>
            <a:pPr>
              <a:buFont typeface="Wingdings" pitchFamily="2" charset="2"/>
              <a:buChar char="q"/>
            </a:pPr>
            <a:r>
              <a:rPr lang="tr-TR" dirty="0"/>
              <a:t>Yatılı ve karma okullardır.</a:t>
            </a:r>
          </a:p>
          <a:p>
            <a:pPr>
              <a:buFont typeface="Wingdings" pitchFamily="2" charset="2"/>
              <a:buChar char="q"/>
            </a:pPr>
            <a:r>
              <a:rPr lang="tr-TR" dirty="0"/>
              <a:t>Bu okullardan mezun olan </a:t>
            </a:r>
            <a:r>
              <a:rPr lang="tr-TR" dirty="0" err="1" smtClean="0"/>
              <a:t>öğrenciler,YKS</a:t>
            </a:r>
            <a:r>
              <a:rPr lang="tr-TR" dirty="0" smtClean="0"/>
              <a:t> ve </a:t>
            </a:r>
            <a:r>
              <a:rPr lang="tr-TR" dirty="0" err="1" smtClean="0"/>
              <a:t>TYT’de</a:t>
            </a:r>
            <a:r>
              <a:rPr lang="tr-TR" dirty="0" smtClean="0"/>
              <a:t> yeterli puan almaları </a:t>
            </a:r>
            <a:r>
              <a:rPr lang="tr-TR" dirty="0"/>
              <a:t>halinde alanları ile ilgili yükseköğretim programlarına devam edebilmektedir. </a:t>
            </a:r>
          </a:p>
          <a:p>
            <a:pPr>
              <a:buFont typeface="Wingdings" pitchFamily="2" charset="2"/>
              <a:buChar char="q"/>
            </a:pPr>
            <a:r>
              <a:rPr lang="tr-TR" dirty="0"/>
              <a:t>Resmî fen liseleri ile ilgili daha detaylı bilgiye </a:t>
            </a:r>
            <a:r>
              <a:rPr lang="tr-TR" b="1" dirty="0"/>
              <a:t>http://ogm.meb.gov.tr </a:t>
            </a:r>
            <a:r>
              <a:rPr lang="tr-TR" dirty="0"/>
              <a:t>adresindeki </a:t>
            </a:r>
            <a:r>
              <a:rPr lang="tr-TR" b="1" dirty="0" smtClean="0"/>
              <a:t>“</a:t>
            </a:r>
            <a:r>
              <a:rPr lang="tr-TR" b="1" dirty="0"/>
              <a:t>Okullarımız” butonu tıklanarak </a:t>
            </a:r>
            <a:r>
              <a:rPr lang="tr-TR" dirty="0"/>
              <a:t>ulaşılabilir.</a:t>
            </a:r>
          </a:p>
        </p:txBody>
      </p:sp>
    </p:spTree>
    <p:extLst>
      <p:ext uri="{BB962C8B-B14F-4D97-AF65-F5344CB8AC3E}">
        <p14:creationId xmlns:p14="http://schemas.microsoft.com/office/powerpoint/2010/main" val="324580053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0"/>
            <a:ext cx="8892480" cy="1340768"/>
          </a:xfrm>
        </p:spPr>
        <p:style>
          <a:lnRef idx="0">
            <a:schemeClr val="accent1"/>
          </a:lnRef>
          <a:fillRef idx="3">
            <a:schemeClr val="accent1"/>
          </a:fillRef>
          <a:effectRef idx="3">
            <a:schemeClr val="accent1"/>
          </a:effectRef>
          <a:fontRef idx="minor">
            <a:schemeClr val="lt1"/>
          </a:fontRef>
        </p:style>
        <p:txBody>
          <a:bodyPr anchor="ctr"/>
          <a:lstStyle/>
          <a:p>
            <a:pPr algn="ctr"/>
            <a:r>
              <a:rPr lang="tr-TR" sz="4400" dirty="0" smtClean="0"/>
              <a:t>İLİMİZDEKİ  FEN LİSELERİ </a:t>
            </a:r>
            <a:br>
              <a:rPr lang="tr-TR" sz="4400" dirty="0" smtClean="0"/>
            </a:br>
            <a:r>
              <a:rPr lang="tr-TR" sz="4400" dirty="0" smtClean="0"/>
              <a:t>2023 TABAN PUANLARI </a:t>
            </a:r>
            <a:endParaRPr lang="tr-TR" sz="4400"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1862344050"/>
              </p:ext>
            </p:extLst>
          </p:nvPr>
        </p:nvGraphicFramePr>
        <p:xfrm>
          <a:off x="251520" y="1340768"/>
          <a:ext cx="8856984" cy="5517232"/>
        </p:xfrm>
        <a:graphic>
          <a:graphicData uri="http://schemas.openxmlformats.org/drawingml/2006/table">
            <a:tbl>
              <a:tblPr firstRow="1" bandRow="1">
                <a:tableStyleId>{5C22544A-7EE6-4342-B048-85BDC9FD1C3A}</a:tableStyleId>
              </a:tblPr>
              <a:tblGrid>
                <a:gridCol w="2928557"/>
                <a:gridCol w="2856549"/>
                <a:gridCol w="3071878"/>
              </a:tblGrid>
              <a:tr h="626582">
                <a:tc>
                  <a:txBody>
                    <a:bodyPr/>
                    <a:lstStyle/>
                    <a:p>
                      <a:r>
                        <a:rPr lang="tr-TR" sz="1600" dirty="0" smtClean="0"/>
                        <a:t>İLÇE</a:t>
                      </a:r>
                      <a:endParaRPr lang="tr-TR" sz="1600" dirty="0"/>
                    </a:p>
                  </a:txBody>
                  <a:tcPr/>
                </a:tc>
                <a:tc>
                  <a:txBody>
                    <a:bodyPr/>
                    <a:lstStyle/>
                    <a:p>
                      <a:pPr algn="ctr"/>
                      <a:r>
                        <a:rPr lang="tr-TR" sz="1600" dirty="0" smtClean="0"/>
                        <a:t>OKULUN</a:t>
                      </a:r>
                      <a:r>
                        <a:rPr lang="tr-TR" sz="1600" baseline="0" dirty="0" smtClean="0"/>
                        <a:t> ADI</a:t>
                      </a:r>
                      <a:endParaRPr lang="tr-TR" sz="1600" dirty="0"/>
                    </a:p>
                  </a:txBody>
                  <a:tcPr/>
                </a:tc>
                <a:tc>
                  <a:txBody>
                    <a:bodyPr/>
                    <a:lstStyle/>
                    <a:p>
                      <a:pPr algn="ctr"/>
                      <a:r>
                        <a:rPr lang="tr-TR" sz="1600" dirty="0" smtClean="0"/>
                        <a:t>2023  TABAN PUANI</a:t>
                      </a:r>
                      <a:endParaRPr lang="tr-TR" sz="1600" dirty="0"/>
                    </a:p>
                  </a:txBody>
                  <a:tcPr/>
                </a:tc>
              </a:tr>
              <a:tr h="1249277">
                <a:tc>
                  <a:txBody>
                    <a:bodyPr/>
                    <a:lstStyle/>
                    <a:p>
                      <a:r>
                        <a:rPr lang="tr-TR" sz="1600" dirty="0" smtClean="0"/>
                        <a:t>MERKEZ</a:t>
                      </a:r>
                      <a:endParaRPr lang="tr-TR" sz="1600" dirty="0"/>
                    </a:p>
                  </a:txBody>
                  <a:tcPr anchor="ctr"/>
                </a:tc>
                <a:tc>
                  <a:txBody>
                    <a:bodyPr/>
                    <a:lstStyle/>
                    <a:p>
                      <a:pPr algn="ctr"/>
                      <a:r>
                        <a:rPr lang="tr-TR" sz="1600" dirty="0" smtClean="0">
                          <a:latin typeface="Trebuchet MS"/>
                        </a:rPr>
                        <a:t>SÜLEYMAN DEMİREL </a:t>
                      </a:r>
                    </a:p>
                    <a:p>
                      <a:pPr algn="ctr"/>
                      <a:r>
                        <a:rPr lang="tr-TR" sz="1600" dirty="0" smtClean="0">
                          <a:latin typeface="Trebuchet MS"/>
                        </a:rPr>
                        <a:t>FEN LİSESİ</a:t>
                      </a:r>
                      <a:endParaRPr lang="tr-TR" sz="1600" dirty="0">
                        <a:latin typeface="Trebuchet MS"/>
                      </a:endParaRPr>
                    </a:p>
                  </a:txBody>
                  <a:tcPr marL="19050" marR="19050" marT="76200" marB="76200" anchor="ctr"/>
                </a:tc>
                <a:tc>
                  <a:txBody>
                    <a:bodyPr/>
                    <a:lstStyle/>
                    <a:p>
                      <a:pPr algn="ctr"/>
                      <a:r>
                        <a:rPr lang="tr-TR" sz="1800" b="1" i="0" kern="1200" dirty="0" smtClean="0">
                          <a:solidFill>
                            <a:schemeClr val="dk1"/>
                          </a:solidFill>
                          <a:effectLst/>
                          <a:latin typeface="+mn-lt"/>
                          <a:ea typeface="+mn-ea"/>
                          <a:cs typeface="+mn-cs"/>
                        </a:rPr>
                        <a:t>477,10</a:t>
                      </a:r>
                      <a:endParaRPr lang="tr-TR" b="1" dirty="0">
                        <a:latin typeface="+mn-lt"/>
                      </a:endParaRPr>
                    </a:p>
                  </a:txBody>
                  <a:tcPr marL="38100" marR="38100" marT="47625" marB="47625" anchor="ctr"/>
                </a:tc>
              </a:tr>
              <a:tr h="1213791">
                <a:tc>
                  <a:txBody>
                    <a:bodyPr/>
                    <a:lstStyle/>
                    <a:p>
                      <a:r>
                        <a:rPr lang="tr-TR" sz="1600" dirty="0" smtClean="0"/>
                        <a:t>BOLVADİN</a:t>
                      </a:r>
                      <a:endParaRPr lang="tr-TR" sz="1600" dirty="0"/>
                    </a:p>
                  </a:txBody>
                  <a:tcPr anchor="ctr"/>
                </a:tc>
                <a:tc>
                  <a:txBody>
                    <a:bodyPr/>
                    <a:lstStyle/>
                    <a:p>
                      <a:pPr algn="ctr"/>
                      <a:r>
                        <a:rPr lang="tr-TR" sz="1600" dirty="0" smtClean="0">
                          <a:latin typeface="Trebuchet MS"/>
                        </a:rPr>
                        <a:t>AYFER CEYLAN EMET </a:t>
                      </a:r>
                    </a:p>
                    <a:p>
                      <a:pPr algn="ctr"/>
                      <a:r>
                        <a:rPr lang="tr-TR" sz="1600" dirty="0" smtClean="0">
                          <a:latin typeface="Trebuchet MS"/>
                        </a:rPr>
                        <a:t>FEN LİSESİ</a:t>
                      </a:r>
                      <a:endParaRPr lang="tr-TR" sz="1600" dirty="0">
                        <a:latin typeface="Trebuchet MS"/>
                      </a:endParaRPr>
                    </a:p>
                  </a:txBody>
                  <a:tcPr marL="19050" marR="19050" marT="76200" marB="76200" anchor="ctr"/>
                </a:tc>
                <a:tc>
                  <a:txBody>
                    <a:bodyPr/>
                    <a:lstStyle/>
                    <a:p>
                      <a:pPr algn="ctr"/>
                      <a:r>
                        <a:rPr lang="tr-TR" sz="1800" b="1" i="0" kern="1200" dirty="0" smtClean="0">
                          <a:solidFill>
                            <a:schemeClr val="dk1"/>
                          </a:solidFill>
                          <a:effectLst/>
                          <a:latin typeface="+mn-lt"/>
                          <a:ea typeface="+mn-ea"/>
                          <a:cs typeface="+mn-cs"/>
                        </a:rPr>
                        <a:t>431,80</a:t>
                      </a:r>
                      <a:endParaRPr lang="tr-TR" sz="1600" b="1" dirty="0">
                        <a:latin typeface="Trebuchet MS"/>
                      </a:endParaRPr>
                    </a:p>
                  </a:txBody>
                  <a:tcPr marL="19050" marR="19050" marT="76200" marB="76200" anchor="ctr"/>
                </a:tc>
              </a:tr>
              <a:tr h="1324136">
                <a:tc>
                  <a:txBody>
                    <a:bodyPr/>
                    <a:lstStyle/>
                    <a:p>
                      <a:r>
                        <a:rPr lang="tr-TR" sz="1600" dirty="0" smtClean="0"/>
                        <a:t>SANDIKLI </a:t>
                      </a:r>
                      <a:endParaRPr lang="tr-TR" sz="1600" dirty="0"/>
                    </a:p>
                  </a:txBody>
                  <a:tcPr anchor="ctr"/>
                </a:tc>
                <a:tc>
                  <a:txBody>
                    <a:bodyPr/>
                    <a:lstStyle/>
                    <a:p>
                      <a:pPr algn="ctr"/>
                      <a:r>
                        <a:rPr lang="tr-TR" sz="1600" dirty="0" smtClean="0">
                          <a:latin typeface="Trebuchet MS"/>
                        </a:rPr>
                        <a:t>SANDIKLI TÜRK TELEKOM </a:t>
                      </a:r>
                    </a:p>
                    <a:p>
                      <a:pPr algn="ctr"/>
                      <a:r>
                        <a:rPr lang="tr-TR" sz="1600" dirty="0" smtClean="0">
                          <a:latin typeface="Trebuchet MS"/>
                        </a:rPr>
                        <a:t>FEN LİSESİ</a:t>
                      </a:r>
                      <a:endParaRPr lang="tr-TR" sz="1600" dirty="0">
                        <a:latin typeface="Trebuchet MS"/>
                      </a:endParaRPr>
                    </a:p>
                  </a:txBody>
                  <a:tcPr marL="19050" marR="19050" marT="76200" marB="76200" anchor="ctr"/>
                </a:tc>
                <a:tc>
                  <a:txBody>
                    <a:bodyPr/>
                    <a:lstStyle/>
                    <a:p>
                      <a:pPr algn="ctr"/>
                      <a:r>
                        <a:rPr lang="tr-TR" sz="1800" b="1" i="0" kern="1200" dirty="0" smtClean="0">
                          <a:solidFill>
                            <a:schemeClr val="dk1"/>
                          </a:solidFill>
                          <a:effectLst/>
                          <a:latin typeface="+mn-lt"/>
                          <a:ea typeface="+mn-ea"/>
                          <a:cs typeface="+mn-cs"/>
                        </a:rPr>
                        <a:t>428,78</a:t>
                      </a:r>
                      <a:endParaRPr lang="tr-TR" sz="1600" b="1" dirty="0">
                        <a:latin typeface="Trebuchet MS"/>
                      </a:endParaRPr>
                    </a:p>
                  </a:txBody>
                  <a:tcPr marL="19050" marR="19050" marT="76200" marB="76200" anchor="ctr"/>
                </a:tc>
              </a:tr>
              <a:tr h="1103446">
                <a:tc>
                  <a:txBody>
                    <a:bodyPr/>
                    <a:lstStyle/>
                    <a:p>
                      <a:r>
                        <a:rPr lang="tr-TR" sz="1600" dirty="0" smtClean="0"/>
                        <a:t>DİNAR</a:t>
                      </a:r>
                      <a:endParaRPr lang="tr-TR" sz="1600" dirty="0"/>
                    </a:p>
                  </a:txBody>
                  <a:tcPr anchor="ctr"/>
                </a:tc>
                <a:tc>
                  <a:txBody>
                    <a:bodyPr/>
                    <a:lstStyle/>
                    <a:p>
                      <a:pPr algn="ctr"/>
                      <a:r>
                        <a:rPr lang="tr-TR" sz="1600" dirty="0" smtClean="0">
                          <a:latin typeface="Trebuchet MS"/>
                        </a:rPr>
                        <a:t>DİNAR FEN LİSESİ</a:t>
                      </a:r>
                      <a:endParaRPr lang="tr-TR" sz="1600" dirty="0">
                        <a:latin typeface="Trebuchet MS"/>
                      </a:endParaRPr>
                    </a:p>
                  </a:txBody>
                  <a:tcPr marL="19050" marR="19050" marT="76200" marB="76200" anchor="ctr"/>
                </a:tc>
                <a:tc>
                  <a:txBody>
                    <a:bodyPr/>
                    <a:lstStyle/>
                    <a:p>
                      <a:pPr algn="ctr"/>
                      <a:r>
                        <a:rPr lang="tr-TR" sz="1800" b="1" i="0" kern="1200" dirty="0" smtClean="0">
                          <a:solidFill>
                            <a:schemeClr val="dk1"/>
                          </a:solidFill>
                          <a:effectLst/>
                          <a:latin typeface="+mn-lt"/>
                          <a:ea typeface="+mn-ea"/>
                          <a:cs typeface="+mn-cs"/>
                        </a:rPr>
                        <a:t>421,84</a:t>
                      </a:r>
                      <a:endParaRPr lang="tr-TR" sz="1600" b="1" dirty="0">
                        <a:latin typeface="Trebuchet MS"/>
                      </a:endParaRPr>
                    </a:p>
                  </a:txBody>
                  <a:tcPr marL="19050" marR="19050" marT="76200" marB="76200" anchor="ct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179512" y="1341438"/>
            <a:ext cx="5904334" cy="5068887"/>
          </a:xfrm>
        </p:spPr>
        <p:txBody>
          <a:bodyPr>
            <a:normAutofit lnSpcReduction="10000"/>
          </a:bodyPr>
          <a:lstStyle/>
          <a:p>
            <a:pPr algn="just" eaLnBrk="1" hangingPunct="1">
              <a:lnSpc>
                <a:spcPct val="90000"/>
              </a:lnSpc>
              <a:buFont typeface="Wingdings" pitchFamily="2" charset="2"/>
              <a:buChar char="q"/>
            </a:pPr>
            <a:r>
              <a:rPr lang="tr-TR" altLang="tr-TR" dirty="0" smtClean="0">
                <a:solidFill>
                  <a:schemeClr val="tx2">
                    <a:lumMod val="75000"/>
                  </a:schemeClr>
                </a:solidFill>
              </a:rPr>
              <a:t>Okulun amaçları; Sosyal Bilimler ve Edebiyat alanında ihtiyaç duyulan nitelikli bilim adamlarını yetiştirmek, zekâ düzeyleri ile edebiyat ve sosyal bilimler alanlarındaki ilgi ve yetenekleri üst düzeyde olan öğrencileri bu alanda yükseköğretime hazırlamak yer almaktadır.</a:t>
            </a:r>
          </a:p>
          <a:p>
            <a:pPr algn="just" eaLnBrk="1" hangingPunct="1">
              <a:lnSpc>
                <a:spcPct val="90000"/>
              </a:lnSpc>
              <a:buFont typeface="Wingdings" pitchFamily="2" charset="2"/>
              <a:buChar char="q"/>
            </a:pPr>
            <a:endParaRPr lang="tr-TR" altLang="tr-TR" sz="600" dirty="0" smtClean="0">
              <a:solidFill>
                <a:schemeClr val="tx2">
                  <a:lumMod val="75000"/>
                </a:schemeClr>
              </a:solidFill>
            </a:endParaRPr>
          </a:p>
          <a:p>
            <a:pPr algn="just" eaLnBrk="1" hangingPunct="1">
              <a:lnSpc>
                <a:spcPct val="90000"/>
              </a:lnSpc>
              <a:buFont typeface="Wingdings" pitchFamily="2" charset="2"/>
              <a:buChar char="q"/>
            </a:pPr>
            <a:r>
              <a:rPr lang="tr-TR" altLang="tr-TR" dirty="0" smtClean="0">
                <a:solidFill>
                  <a:schemeClr val="tx2">
                    <a:lumMod val="75000"/>
                  </a:schemeClr>
                </a:solidFill>
              </a:rPr>
              <a:t>Ayrıca amaçlarından biri de siyaset ve bürokrasiye kültürlü; devleti ve demokrasiyi iyi tanıyan, ona işlerlik kazandıracak elemanları yetiştirmektir.</a:t>
            </a:r>
          </a:p>
          <a:p>
            <a:pPr algn="just" eaLnBrk="1" hangingPunct="1">
              <a:lnSpc>
                <a:spcPct val="90000"/>
              </a:lnSpc>
              <a:buFont typeface="Wingdings" pitchFamily="2" charset="2"/>
              <a:buChar char="?"/>
            </a:pPr>
            <a:endParaRPr lang="tr-TR" altLang="tr-TR" dirty="0" smtClean="0">
              <a:solidFill>
                <a:schemeClr val="tx2">
                  <a:lumMod val="75000"/>
                </a:schemeClr>
              </a:solidFill>
            </a:endParaRPr>
          </a:p>
        </p:txBody>
      </p:sp>
      <p:sp>
        <p:nvSpPr>
          <p:cNvPr id="5" name="Rectangle 2"/>
          <p:cNvSpPr>
            <a:spLocks noGrp="1" noChangeArrowheads="1"/>
          </p:cNvSpPr>
          <p:nvPr>
            <p:ph type="title"/>
          </p:nvPr>
        </p:nvSpPr>
        <p:spPr>
          <a:xfrm>
            <a:off x="575691" y="0"/>
            <a:ext cx="8532813" cy="1093788"/>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fontAlgn="auto" hangingPunct="1">
              <a:spcAft>
                <a:spcPts val="0"/>
              </a:spcAft>
              <a:defRPr/>
            </a:pPr>
            <a:r>
              <a:rPr lang="tr-TR" sz="55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SOSYAL BİLİMLER LİSELERİ</a:t>
            </a:r>
            <a:endParaRPr lang="tr-TR" sz="55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7" name="Resim 6" descr="http://www.hukukihaber.net/images/haberler/271_avukat_hakim_ve_savcilik_icin_yarisacak_h2443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504" y="1557402"/>
            <a:ext cx="2880000" cy="2160000"/>
          </a:xfrm>
          <a:prstGeom prst="rect">
            <a:avLst/>
          </a:prstGeom>
          <a:noFill/>
          <a:ln>
            <a:noFill/>
          </a:ln>
          <a:effectLst>
            <a:softEdge rad="63500"/>
          </a:effectLst>
        </p:spPr>
      </p:pic>
      <p:pic>
        <p:nvPicPr>
          <p:cNvPr id="8" name="Resim 7" descr="http://www.algul.av.tr/images/adale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504" y="3717642"/>
            <a:ext cx="2880000" cy="2015614"/>
          </a:xfrm>
          <a:prstGeom prst="rect">
            <a:avLst/>
          </a:prstGeom>
          <a:noFill/>
          <a:ln>
            <a:noFill/>
          </a:ln>
          <a:effectLst>
            <a:softEdge rad="63500"/>
          </a:effectLst>
        </p:spPr>
      </p:pic>
    </p:spTree>
    <p:extLst>
      <p:ext uri="{BB962C8B-B14F-4D97-AF65-F5344CB8AC3E}">
        <p14:creationId xmlns:p14="http://schemas.microsoft.com/office/powerpoint/2010/main" val="3029300576"/>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TC101859868[[fn=Sıcaklık]]</Template>
  <TotalTime>3669</TotalTime>
  <Words>2682</Words>
  <Application>Microsoft Office PowerPoint</Application>
  <PresentationFormat>Ekran Gösterisi (4:3)</PresentationFormat>
  <Paragraphs>592</Paragraphs>
  <Slides>55</Slides>
  <Notes>0</Notes>
  <HiddenSlides>0</HiddenSlides>
  <MMClips>0</MMClips>
  <ScaleCrop>false</ScaleCrop>
  <HeadingPairs>
    <vt:vector size="4" baseType="variant">
      <vt:variant>
        <vt:lpstr>Tema</vt:lpstr>
      </vt:variant>
      <vt:variant>
        <vt:i4>1</vt:i4>
      </vt:variant>
      <vt:variant>
        <vt:lpstr>Slayt Başlıkları</vt:lpstr>
      </vt:variant>
      <vt:variant>
        <vt:i4>55</vt:i4>
      </vt:variant>
    </vt:vector>
  </HeadingPairs>
  <TitlesOfParts>
    <vt:vector size="56" baseType="lpstr">
      <vt:lpstr>Thermal</vt:lpstr>
      <vt:lpstr>2023-2024  ORTAÖĞRETİM (LİSE)  TÜRLERİ TANITIM SEMİNERİ</vt:lpstr>
      <vt:lpstr>Doğru Lise Nasıl Seçilir? </vt:lpstr>
      <vt:lpstr>Liselere Öğrenci Yerleştirilme İşlemleri Nasıl Yapılmaktadır? </vt:lpstr>
      <vt:lpstr>Hangi Lise Türleri Bulunmaktadır? </vt:lpstr>
      <vt:lpstr>PowerPoint Sunusu</vt:lpstr>
      <vt:lpstr>PowerPoint Sunusu</vt:lpstr>
      <vt:lpstr>PowerPoint Sunusu</vt:lpstr>
      <vt:lpstr>İLİMİZDEKİ  FEN LİSELERİ  2023 TABAN PUANLARI </vt:lpstr>
      <vt:lpstr>SOSYAL BİLİMLER LİSELERİ</vt:lpstr>
      <vt:lpstr>SOSYAL BİLİMLER LİSELERİ</vt:lpstr>
      <vt:lpstr>İLİMİZDEKİ SOSYAL BİLİMLER LİSELERİ 2023 TABAN PUANLARI</vt:lpstr>
      <vt:lpstr>PowerPoint Sunusu</vt:lpstr>
      <vt:lpstr>ANADOLU LİSELERİ</vt:lpstr>
      <vt:lpstr>              İLİMİZDE MERKEZİ SINAVLA ALAN ANADOLU LİSELERİ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Gazi Mesleki ve Teknik Anadolu Lisesi Sınav Puanı ile Alan Bölümler</vt:lpstr>
      <vt:lpstr>Afyonkarahisar Şehit Yunus Çiçek Mesleki ve Teknik Anadolu Lisesi Sınav Puanı ile Alan Bölümler</vt:lpstr>
      <vt:lpstr>PowerPoint Sunusu</vt:lpstr>
      <vt:lpstr>PowerPoint Sunusu</vt:lpstr>
      <vt:lpstr>PowerPoint Sunusu</vt:lpstr>
      <vt:lpstr>PowerPoint Sunusu</vt:lpstr>
      <vt:lpstr>Afyonkarahisar Şehit Yunus Çiçek Mesleki ve Teknik Anadolu Lisesi</vt:lpstr>
      <vt:lpstr>Yusuf Özer Mesleki ve Teknik Anadolu Lisesi</vt:lpstr>
      <vt:lpstr>Mimar Sinan Mesleki ve Teknik Anadolu Lisesi</vt:lpstr>
      <vt:lpstr>Afyonkarahisar Gazi Mesleki ve Teknik Anadolu Lisesi</vt:lpstr>
      <vt:lpstr>PowerPoint Sunusu</vt:lpstr>
      <vt:lpstr>Afyonkarahisar Ahi Evran Mesleki ve Teknik Anadolu Lisesi</vt:lpstr>
      <vt:lpstr>Susuz Mesleki ve Teknik Anadolu Lisesi</vt:lpstr>
      <vt:lpstr>PowerPoint Sunusu</vt:lpstr>
      <vt:lpstr>Afyonkarahisar Zübeyde Hanım Mesleki ve Teknik Anadolu Lisesi</vt:lpstr>
      <vt:lpstr>Afyon İbrahim Evren Mesleki ve Teknik Anadolu Lisesi</vt:lpstr>
      <vt:lpstr>Afyonkarahisar Uydukent Mesleki ve Teknik Anadolu Lisesi</vt:lpstr>
      <vt:lpstr>PowerPoint Sunusu</vt:lpstr>
      <vt:lpstr>Afyonkarahisar Atatürk Mesleki ve Teknik Anadolu Lisesi</vt:lpstr>
      <vt:lpstr>PowerPoint Sunusu</vt:lpstr>
      <vt:lpstr>PowerPoint Sunusu</vt:lpstr>
      <vt:lpstr>PowerPoint Sunusu</vt:lpstr>
      <vt:lpstr>Afyonkarahisar Emir Murat Özdilek Mesleki ve Teknik Anadolu Lisesi</vt:lpstr>
      <vt:lpstr>PowerPoint Sunusu</vt:lpstr>
      <vt:lpstr>PowerPoint Sunusu</vt:lpstr>
      <vt:lpstr>AFYONKARAHİSAR  GÜZEL SANATLAR LİSESİ</vt:lpstr>
      <vt:lpstr>PowerPoint Sunusu</vt:lpstr>
      <vt:lpstr>AFYONKARAHİSAR  SPOR LİSESİ</vt:lpstr>
      <vt:lpstr>ANADOLU İMAM HATİP LİSELERİ</vt:lpstr>
      <vt:lpstr>Afyon Anadolu İmam Hatip Liseleri Taban Puanları</vt:lpstr>
      <vt:lpstr>İLİMİZDEKİ PROJE ANADOLU İMAM HATİP LİSELERİ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Ortaöğretim (Lise) türleri tanıtım semineri</dc:title>
  <dc:creator>enginhoca</dc:creator>
  <cp:lastModifiedBy>Acer</cp:lastModifiedBy>
  <cp:revision>264</cp:revision>
  <cp:lastPrinted>2024-03-18T07:37:40Z</cp:lastPrinted>
  <dcterms:created xsi:type="dcterms:W3CDTF">2014-10-29T11:03:31Z</dcterms:created>
  <dcterms:modified xsi:type="dcterms:W3CDTF">2024-03-18T07:38:48Z</dcterms:modified>
</cp:coreProperties>
</file>