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2" r:id="rId7"/>
    <p:sldId id="281" r:id="rId8"/>
    <p:sldId id="288" r:id="rId9"/>
    <p:sldId id="282" r:id="rId10"/>
    <p:sldId id="261" r:id="rId11"/>
    <p:sldId id="263" r:id="rId12"/>
    <p:sldId id="264" r:id="rId13"/>
    <p:sldId id="265" r:id="rId14"/>
    <p:sldId id="266" r:id="rId15"/>
    <p:sldId id="267" r:id="rId16"/>
    <p:sldId id="291" r:id="rId17"/>
    <p:sldId id="270" r:id="rId18"/>
    <p:sldId id="292" r:id="rId19"/>
    <p:sldId id="275" r:id="rId20"/>
    <p:sldId id="290" r:id="rId21"/>
    <p:sldId id="276" r:id="rId22"/>
    <p:sldId id="289" r:id="rId23"/>
    <p:sldId id="283" r:id="rId24"/>
    <p:sldId id="284" r:id="rId25"/>
    <p:sldId id="285" r:id="rId26"/>
    <p:sldId id="286" r:id="rId27"/>
    <p:sldId id="268" r:id="rId28"/>
    <p:sldId id="287" r:id="rId29"/>
    <p:sldId id="293" r:id="rId30"/>
    <p:sldId id="273"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HAMMED KARABULUT" initials="M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autoAdjust="0"/>
  </p:normalViewPr>
  <p:slideViewPr>
    <p:cSldViewPr snapToGrid="0">
      <p:cViewPr varScale="1">
        <p:scale>
          <a:sx n="92" d="100"/>
          <a:sy n="92" d="100"/>
        </p:scale>
        <p:origin x="-354" y="-102"/>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E6CAF-BB69-4C25-82A1-35CEAD992CCF}" type="datetimeFigureOut">
              <a:rPr lang="tr-TR" smtClean="0"/>
              <a:pPr/>
              <a:t>18.03.2022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282469-982F-41BE-854F-25D52B9DA19C}" type="slidenum">
              <a:rPr lang="tr-TR" smtClean="0"/>
              <a:pPr/>
              <a:t>‹#›</a:t>
            </a:fld>
            <a:endParaRPr lang="tr-TR"/>
          </a:p>
        </p:txBody>
      </p:sp>
    </p:spTree>
    <p:extLst>
      <p:ext uri="{BB962C8B-B14F-4D97-AF65-F5344CB8AC3E}">
        <p14:creationId xmlns:p14="http://schemas.microsoft.com/office/powerpoint/2010/main" val="169179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xfrm>
            <a:off x="-157163" y="1462088"/>
            <a:ext cx="7015163" cy="3946525"/>
          </a:xfrm>
          <a:ln/>
        </p:spPr>
      </p:sp>
      <p:sp>
        <p:nvSpPr>
          <p:cNvPr id="33796" name="Rectangle 3"/>
          <p:cNvSpPr>
            <a:spLocks noGrp="1" noChangeArrowheads="1"/>
          </p:cNvSpPr>
          <p:nvPr>
            <p:ph type="body" idx="1"/>
          </p:nvPr>
        </p:nvSpPr>
        <p:spPr>
          <a:noFill/>
          <a:ln/>
        </p:spPr>
        <p:txBody>
          <a:bodyPr/>
          <a:lstStyle/>
          <a:p>
            <a:pPr eaLnBrk="1" hangingPunct="1"/>
            <a:endParaRPr lang="tr-TR" baseline="0" dirty="0" smtClean="0"/>
          </a:p>
        </p:txBody>
      </p:sp>
    </p:spTree>
    <p:extLst>
      <p:ext uri="{BB962C8B-B14F-4D97-AF65-F5344CB8AC3E}">
        <p14:creationId xmlns:p14="http://schemas.microsoft.com/office/powerpoint/2010/main" val="49411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B88E630-F89F-4611-9337-1E7652C5048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B4D5806C-C28B-4C14-8837-507DA1CB2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03527762-E863-4620-9D36-FED49516FCB4}"/>
              </a:ext>
            </a:extLst>
          </p:cNvPr>
          <p:cNvSpPr>
            <a:spLocks noGrp="1"/>
          </p:cNvSpPr>
          <p:nvPr>
            <p:ph type="dt" sz="half" idx="10"/>
          </p:nvPr>
        </p:nvSpPr>
        <p:spPr/>
        <p:txBody>
          <a:bodyPr/>
          <a:lstStyle/>
          <a:p>
            <a:fld id="{5BEBF98E-898A-4549-B6A5-C3C5C1BAC2C5}" type="datetimeFigureOut">
              <a:rPr lang="tr-TR" smtClean="0"/>
              <a:pPr/>
              <a:t>18.03.2022</a:t>
            </a:fld>
            <a:endParaRPr lang="tr-TR" dirty="0"/>
          </a:p>
        </p:txBody>
      </p:sp>
      <p:sp>
        <p:nvSpPr>
          <p:cNvPr id="5" name="Alt Bilgi Yer Tutucusu 4">
            <a:extLst>
              <a:ext uri="{FF2B5EF4-FFF2-40B4-BE49-F238E27FC236}">
                <a16:creationId xmlns:a16="http://schemas.microsoft.com/office/drawing/2014/main" xmlns="" id="{53B2DD76-3D3C-4D7A-8E68-F750123BEC62}"/>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xmlns="" id="{ABE89B66-8D23-4002-A263-9DB539F14E1D}"/>
              </a:ext>
            </a:extLst>
          </p:cNvPr>
          <p:cNvSpPr>
            <a:spLocks noGrp="1"/>
          </p:cNvSpPr>
          <p:nvPr>
            <p:ph type="sldNum" sz="quarter" idx="12"/>
          </p:nvPr>
        </p:nvSpPr>
        <p:spPr/>
        <p:txBody>
          <a:body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65882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05A6422-327D-4754-BD83-4748D2EEF92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6582593-D7F3-430E-97FD-4A16D851885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151D947-36F4-488D-A230-72C1E361E36B}"/>
              </a:ext>
            </a:extLst>
          </p:cNvPr>
          <p:cNvSpPr>
            <a:spLocks noGrp="1"/>
          </p:cNvSpPr>
          <p:nvPr>
            <p:ph type="dt" sz="half" idx="10"/>
          </p:nvPr>
        </p:nvSpPr>
        <p:spPr/>
        <p:txBody>
          <a:bodyPr/>
          <a:lstStyle/>
          <a:p>
            <a:fld id="{5BEBF98E-898A-4549-B6A5-C3C5C1BAC2C5}" type="datetimeFigureOut">
              <a:rPr lang="tr-TR" smtClean="0"/>
              <a:pPr/>
              <a:t>18.03.2022</a:t>
            </a:fld>
            <a:endParaRPr lang="tr-TR" dirty="0"/>
          </a:p>
        </p:txBody>
      </p:sp>
      <p:sp>
        <p:nvSpPr>
          <p:cNvPr id="5" name="Alt Bilgi Yer Tutucusu 4">
            <a:extLst>
              <a:ext uri="{FF2B5EF4-FFF2-40B4-BE49-F238E27FC236}">
                <a16:creationId xmlns:a16="http://schemas.microsoft.com/office/drawing/2014/main" xmlns="" id="{74532A1C-639D-4C0C-8AFD-4DD5653B0797}"/>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xmlns="" id="{2F9DE24C-A677-4A73-B7D3-F5113916F269}"/>
              </a:ext>
            </a:extLst>
          </p:cNvPr>
          <p:cNvSpPr>
            <a:spLocks noGrp="1"/>
          </p:cNvSpPr>
          <p:nvPr>
            <p:ph type="sldNum" sz="quarter" idx="12"/>
          </p:nvPr>
        </p:nvSpPr>
        <p:spPr/>
        <p:txBody>
          <a:body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337797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DBF74E26-3E62-4AB1-ADFE-E3175B2E027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A6A22A9C-4024-4189-B2FE-9A1F3F18D1D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FF1D927-882C-430D-BF1D-6F0C6125FC77}"/>
              </a:ext>
            </a:extLst>
          </p:cNvPr>
          <p:cNvSpPr>
            <a:spLocks noGrp="1"/>
          </p:cNvSpPr>
          <p:nvPr>
            <p:ph type="dt" sz="half" idx="10"/>
          </p:nvPr>
        </p:nvSpPr>
        <p:spPr/>
        <p:txBody>
          <a:bodyPr/>
          <a:lstStyle/>
          <a:p>
            <a:fld id="{5BEBF98E-898A-4549-B6A5-C3C5C1BAC2C5}" type="datetimeFigureOut">
              <a:rPr lang="tr-TR" smtClean="0"/>
              <a:pPr/>
              <a:t>18.03.2022</a:t>
            </a:fld>
            <a:endParaRPr lang="tr-TR" dirty="0"/>
          </a:p>
        </p:txBody>
      </p:sp>
      <p:sp>
        <p:nvSpPr>
          <p:cNvPr id="5" name="Alt Bilgi Yer Tutucusu 4">
            <a:extLst>
              <a:ext uri="{FF2B5EF4-FFF2-40B4-BE49-F238E27FC236}">
                <a16:creationId xmlns:a16="http://schemas.microsoft.com/office/drawing/2014/main" xmlns="" id="{A9D4F856-3C42-4D04-9473-39CA8DB06C2C}"/>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xmlns="" id="{B4E1DA29-8D48-47AE-94A9-DE88185205E1}"/>
              </a:ext>
            </a:extLst>
          </p:cNvPr>
          <p:cNvSpPr>
            <a:spLocks noGrp="1"/>
          </p:cNvSpPr>
          <p:nvPr>
            <p:ph type="sldNum" sz="quarter" idx="12"/>
          </p:nvPr>
        </p:nvSpPr>
        <p:spPr/>
        <p:txBody>
          <a:body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249410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6E263C6-60D0-4277-B201-5223E45816B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EF8CC9CF-C1B5-430C-ADEB-28BE3020EDF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E562C06-C56E-4ACC-913F-DC2F6ECB5BF2}"/>
              </a:ext>
            </a:extLst>
          </p:cNvPr>
          <p:cNvSpPr>
            <a:spLocks noGrp="1"/>
          </p:cNvSpPr>
          <p:nvPr>
            <p:ph type="dt" sz="half" idx="10"/>
          </p:nvPr>
        </p:nvSpPr>
        <p:spPr/>
        <p:txBody>
          <a:bodyPr/>
          <a:lstStyle/>
          <a:p>
            <a:fld id="{5BEBF98E-898A-4549-B6A5-C3C5C1BAC2C5}" type="datetimeFigureOut">
              <a:rPr lang="tr-TR" smtClean="0"/>
              <a:pPr/>
              <a:t>18.03.2022</a:t>
            </a:fld>
            <a:endParaRPr lang="tr-TR" dirty="0"/>
          </a:p>
        </p:txBody>
      </p:sp>
      <p:sp>
        <p:nvSpPr>
          <p:cNvPr id="5" name="Alt Bilgi Yer Tutucusu 4">
            <a:extLst>
              <a:ext uri="{FF2B5EF4-FFF2-40B4-BE49-F238E27FC236}">
                <a16:creationId xmlns:a16="http://schemas.microsoft.com/office/drawing/2014/main" xmlns="" id="{24E39DAD-11BC-43A0-B0D7-1120E8CFDCD9}"/>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xmlns="" id="{46072C8D-135C-4F72-9794-2D75A2910430}"/>
              </a:ext>
            </a:extLst>
          </p:cNvPr>
          <p:cNvSpPr>
            <a:spLocks noGrp="1"/>
          </p:cNvSpPr>
          <p:nvPr>
            <p:ph type="sldNum" sz="quarter" idx="12"/>
          </p:nvPr>
        </p:nvSpPr>
        <p:spPr/>
        <p:txBody>
          <a:body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63010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25BEB0B-313A-44CF-A230-F8B8846E75E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A2117850-0C0D-4B2B-88EE-3F99E1DDB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FDD9D7BD-7A1B-4B45-A84F-82BEE16EABDD}"/>
              </a:ext>
            </a:extLst>
          </p:cNvPr>
          <p:cNvSpPr>
            <a:spLocks noGrp="1"/>
          </p:cNvSpPr>
          <p:nvPr>
            <p:ph type="dt" sz="half" idx="10"/>
          </p:nvPr>
        </p:nvSpPr>
        <p:spPr/>
        <p:txBody>
          <a:bodyPr/>
          <a:lstStyle/>
          <a:p>
            <a:fld id="{5BEBF98E-898A-4549-B6A5-C3C5C1BAC2C5}" type="datetimeFigureOut">
              <a:rPr lang="tr-TR" smtClean="0"/>
              <a:pPr/>
              <a:t>18.03.2022</a:t>
            </a:fld>
            <a:endParaRPr lang="tr-TR" dirty="0"/>
          </a:p>
        </p:txBody>
      </p:sp>
      <p:sp>
        <p:nvSpPr>
          <p:cNvPr id="5" name="Alt Bilgi Yer Tutucusu 4">
            <a:extLst>
              <a:ext uri="{FF2B5EF4-FFF2-40B4-BE49-F238E27FC236}">
                <a16:creationId xmlns:a16="http://schemas.microsoft.com/office/drawing/2014/main" xmlns="" id="{6DB8A7B8-7E55-425F-BDDA-026844340887}"/>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xmlns="" id="{93C4A9F7-258E-49A9-8DFF-D95462B79AD7}"/>
              </a:ext>
            </a:extLst>
          </p:cNvPr>
          <p:cNvSpPr>
            <a:spLocks noGrp="1"/>
          </p:cNvSpPr>
          <p:nvPr>
            <p:ph type="sldNum" sz="quarter" idx="12"/>
          </p:nvPr>
        </p:nvSpPr>
        <p:spPr/>
        <p:txBody>
          <a:body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199388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6120585-0CDD-421E-91E2-90867238B4F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3F685B9D-6E65-4017-85DD-19F1D92E07B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B64CCABE-9876-4023-AD35-401B5C52C6F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24C0889C-E37E-4C23-9A0F-A5C0D8CB72B1}"/>
              </a:ext>
            </a:extLst>
          </p:cNvPr>
          <p:cNvSpPr>
            <a:spLocks noGrp="1"/>
          </p:cNvSpPr>
          <p:nvPr>
            <p:ph type="dt" sz="half" idx="10"/>
          </p:nvPr>
        </p:nvSpPr>
        <p:spPr/>
        <p:txBody>
          <a:bodyPr/>
          <a:lstStyle/>
          <a:p>
            <a:fld id="{5BEBF98E-898A-4549-B6A5-C3C5C1BAC2C5}" type="datetimeFigureOut">
              <a:rPr lang="tr-TR" smtClean="0"/>
              <a:pPr/>
              <a:t>18.03.2022</a:t>
            </a:fld>
            <a:endParaRPr lang="tr-TR" dirty="0"/>
          </a:p>
        </p:txBody>
      </p:sp>
      <p:sp>
        <p:nvSpPr>
          <p:cNvPr id="6" name="Alt Bilgi Yer Tutucusu 5">
            <a:extLst>
              <a:ext uri="{FF2B5EF4-FFF2-40B4-BE49-F238E27FC236}">
                <a16:creationId xmlns:a16="http://schemas.microsoft.com/office/drawing/2014/main" xmlns="" id="{F18C41AA-2E03-407D-AFBC-90211CBD2F16}"/>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xmlns="" id="{39A472E3-589A-4878-8321-C0B227F621FD}"/>
              </a:ext>
            </a:extLst>
          </p:cNvPr>
          <p:cNvSpPr>
            <a:spLocks noGrp="1"/>
          </p:cNvSpPr>
          <p:nvPr>
            <p:ph type="sldNum" sz="quarter" idx="12"/>
          </p:nvPr>
        </p:nvSpPr>
        <p:spPr/>
        <p:txBody>
          <a:body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315627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7FED48B-7E84-47E4-A045-82ADCA084E3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14A808A-5E10-4119-84F6-28C52BF21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34165CB4-6FD5-4871-B5D4-2417383D73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0D66B2A6-1641-4998-8979-7B65C7B8F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4E26CC35-AAD6-4C7B-864B-EB297F663E6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BFE22F3D-E653-4DBB-B645-E31D63F5D348}"/>
              </a:ext>
            </a:extLst>
          </p:cNvPr>
          <p:cNvSpPr>
            <a:spLocks noGrp="1"/>
          </p:cNvSpPr>
          <p:nvPr>
            <p:ph type="dt" sz="half" idx="10"/>
          </p:nvPr>
        </p:nvSpPr>
        <p:spPr/>
        <p:txBody>
          <a:bodyPr/>
          <a:lstStyle/>
          <a:p>
            <a:fld id="{5BEBF98E-898A-4549-B6A5-C3C5C1BAC2C5}" type="datetimeFigureOut">
              <a:rPr lang="tr-TR" smtClean="0"/>
              <a:pPr/>
              <a:t>18.03.2022</a:t>
            </a:fld>
            <a:endParaRPr lang="tr-TR" dirty="0"/>
          </a:p>
        </p:txBody>
      </p:sp>
      <p:sp>
        <p:nvSpPr>
          <p:cNvPr id="8" name="Alt Bilgi Yer Tutucusu 7">
            <a:extLst>
              <a:ext uri="{FF2B5EF4-FFF2-40B4-BE49-F238E27FC236}">
                <a16:creationId xmlns:a16="http://schemas.microsoft.com/office/drawing/2014/main" xmlns="" id="{394BA76D-D5A7-4A15-981C-638D0E6524D0}"/>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xmlns="" id="{0D3C5EA5-10CF-49EA-B200-D7949883AA02}"/>
              </a:ext>
            </a:extLst>
          </p:cNvPr>
          <p:cNvSpPr>
            <a:spLocks noGrp="1"/>
          </p:cNvSpPr>
          <p:nvPr>
            <p:ph type="sldNum" sz="quarter" idx="12"/>
          </p:nvPr>
        </p:nvSpPr>
        <p:spPr/>
        <p:txBody>
          <a:body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191929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1496FC8-393A-47C6-8034-48AE97A8408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D1BD637A-B18A-437B-9469-1811B3A678AE}"/>
              </a:ext>
            </a:extLst>
          </p:cNvPr>
          <p:cNvSpPr>
            <a:spLocks noGrp="1"/>
          </p:cNvSpPr>
          <p:nvPr>
            <p:ph type="dt" sz="half" idx="10"/>
          </p:nvPr>
        </p:nvSpPr>
        <p:spPr/>
        <p:txBody>
          <a:bodyPr/>
          <a:lstStyle/>
          <a:p>
            <a:fld id="{5BEBF98E-898A-4549-B6A5-C3C5C1BAC2C5}" type="datetimeFigureOut">
              <a:rPr lang="tr-TR" smtClean="0"/>
              <a:pPr/>
              <a:t>18.03.2022</a:t>
            </a:fld>
            <a:endParaRPr lang="tr-TR" dirty="0"/>
          </a:p>
        </p:txBody>
      </p:sp>
      <p:sp>
        <p:nvSpPr>
          <p:cNvPr id="4" name="Alt Bilgi Yer Tutucusu 3">
            <a:extLst>
              <a:ext uri="{FF2B5EF4-FFF2-40B4-BE49-F238E27FC236}">
                <a16:creationId xmlns:a16="http://schemas.microsoft.com/office/drawing/2014/main" xmlns="" id="{D54E67D0-56B7-40BE-9B48-82C12A1A908E}"/>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xmlns="" id="{81509682-9151-4081-A05E-47266749AFF5}"/>
              </a:ext>
            </a:extLst>
          </p:cNvPr>
          <p:cNvSpPr>
            <a:spLocks noGrp="1"/>
          </p:cNvSpPr>
          <p:nvPr>
            <p:ph type="sldNum" sz="quarter" idx="12"/>
          </p:nvPr>
        </p:nvSpPr>
        <p:spPr/>
        <p:txBody>
          <a:body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169724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409089CB-3C29-4AA4-AAF7-F6C688FDA263}"/>
              </a:ext>
            </a:extLst>
          </p:cNvPr>
          <p:cNvSpPr>
            <a:spLocks noGrp="1"/>
          </p:cNvSpPr>
          <p:nvPr>
            <p:ph type="dt" sz="half" idx="10"/>
          </p:nvPr>
        </p:nvSpPr>
        <p:spPr/>
        <p:txBody>
          <a:bodyPr/>
          <a:lstStyle/>
          <a:p>
            <a:fld id="{5BEBF98E-898A-4549-B6A5-C3C5C1BAC2C5}" type="datetimeFigureOut">
              <a:rPr lang="tr-TR" smtClean="0"/>
              <a:pPr/>
              <a:t>18.03.2022</a:t>
            </a:fld>
            <a:endParaRPr lang="tr-TR" dirty="0"/>
          </a:p>
        </p:txBody>
      </p:sp>
      <p:sp>
        <p:nvSpPr>
          <p:cNvPr id="3" name="Alt Bilgi Yer Tutucusu 2">
            <a:extLst>
              <a:ext uri="{FF2B5EF4-FFF2-40B4-BE49-F238E27FC236}">
                <a16:creationId xmlns:a16="http://schemas.microsoft.com/office/drawing/2014/main" xmlns="" id="{651B40DD-F360-42C1-87F3-D916D079E295}"/>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xmlns="" id="{F3EB5507-3B65-48C0-9D05-28753B1672E5}"/>
              </a:ext>
            </a:extLst>
          </p:cNvPr>
          <p:cNvSpPr>
            <a:spLocks noGrp="1"/>
          </p:cNvSpPr>
          <p:nvPr>
            <p:ph type="sldNum" sz="quarter" idx="12"/>
          </p:nvPr>
        </p:nvSpPr>
        <p:spPr/>
        <p:txBody>
          <a:body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46861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7C208F7-F16A-4BD7-8BFB-45A7940B3F7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79A09FBA-2CB6-49D1-B285-9EBA887F38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54BB6DEC-F219-42E6-843D-F924F42B0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402A562F-E0BA-4A84-8896-63382A09C099}"/>
              </a:ext>
            </a:extLst>
          </p:cNvPr>
          <p:cNvSpPr>
            <a:spLocks noGrp="1"/>
          </p:cNvSpPr>
          <p:nvPr>
            <p:ph type="dt" sz="half" idx="10"/>
          </p:nvPr>
        </p:nvSpPr>
        <p:spPr/>
        <p:txBody>
          <a:bodyPr/>
          <a:lstStyle/>
          <a:p>
            <a:fld id="{5BEBF98E-898A-4549-B6A5-C3C5C1BAC2C5}" type="datetimeFigureOut">
              <a:rPr lang="tr-TR" smtClean="0"/>
              <a:pPr/>
              <a:t>18.03.2022</a:t>
            </a:fld>
            <a:endParaRPr lang="tr-TR" dirty="0"/>
          </a:p>
        </p:txBody>
      </p:sp>
      <p:sp>
        <p:nvSpPr>
          <p:cNvPr id="6" name="Alt Bilgi Yer Tutucusu 5">
            <a:extLst>
              <a:ext uri="{FF2B5EF4-FFF2-40B4-BE49-F238E27FC236}">
                <a16:creationId xmlns:a16="http://schemas.microsoft.com/office/drawing/2014/main" xmlns="" id="{61D96AA6-4EAA-4B80-8723-1C2B09BB1E4E}"/>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xmlns="" id="{B020FE2D-2B92-4887-83CA-4F1AF4208799}"/>
              </a:ext>
            </a:extLst>
          </p:cNvPr>
          <p:cNvSpPr>
            <a:spLocks noGrp="1"/>
          </p:cNvSpPr>
          <p:nvPr>
            <p:ph type="sldNum" sz="quarter" idx="12"/>
          </p:nvPr>
        </p:nvSpPr>
        <p:spPr/>
        <p:txBody>
          <a:body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218932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C1BAA7-9E15-458C-A7AF-160CA77FE62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A118DD36-8390-4508-A54B-A52001B7F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xmlns="" id="{02051FEB-C637-4502-886E-6661BC462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13EC6932-505E-4132-8F06-5EFB0EAAFD7E}"/>
              </a:ext>
            </a:extLst>
          </p:cNvPr>
          <p:cNvSpPr>
            <a:spLocks noGrp="1"/>
          </p:cNvSpPr>
          <p:nvPr>
            <p:ph type="dt" sz="half" idx="10"/>
          </p:nvPr>
        </p:nvSpPr>
        <p:spPr/>
        <p:txBody>
          <a:bodyPr/>
          <a:lstStyle/>
          <a:p>
            <a:fld id="{5BEBF98E-898A-4549-B6A5-C3C5C1BAC2C5}" type="datetimeFigureOut">
              <a:rPr lang="tr-TR" smtClean="0"/>
              <a:pPr/>
              <a:t>18.03.2022</a:t>
            </a:fld>
            <a:endParaRPr lang="tr-TR" dirty="0"/>
          </a:p>
        </p:txBody>
      </p:sp>
      <p:sp>
        <p:nvSpPr>
          <p:cNvPr id="6" name="Alt Bilgi Yer Tutucusu 5">
            <a:extLst>
              <a:ext uri="{FF2B5EF4-FFF2-40B4-BE49-F238E27FC236}">
                <a16:creationId xmlns:a16="http://schemas.microsoft.com/office/drawing/2014/main" xmlns="" id="{2D346687-D0AC-4388-869A-356F20D7AA30}"/>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xmlns="" id="{D6E62B9F-D9B9-46DB-A1EA-4EC54869C6F9}"/>
              </a:ext>
            </a:extLst>
          </p:cNvPr>
          <p:cNvSpPr>
            <a:spLocks noGrp="1"/>
          </p:cNvSpPr>
          <p:nvPr>
            <p:ph type="sldNum" sz="quarter" idx="12"/>
          </p:nvPr>
        </p:nvSpPr>
        <p:spPr/>
        <p:txBody>
          <a:body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475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93B3CEAB-B6EC-4446-9E7B-DC779B8102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7FAE9F62-8AE5-4057-A5E7-13F453989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D8950DC1-37B6-44FA-B142-A543072E6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BF98E-898A-4549-B6A5-C3C5C1BAC2C5}" type="datetimeFigureOut">
              <a:rPr lang="tr-TR" smtClean="0"/>
              <a:pPr/>
              <a:t>18.03.2022</a:t>
            </a:fld>
            <a:endParaRPr lang="tr-TR" dirty="0"/>
          </a:p>
        </p:txBody>
      </p:sp>
      <p:sp>
        <p:nvSpPr>
          <p:cNvPr id="5" name="Alt Bilgi Yer Tutucusu 4">
            <a:extLst>
              <a:ext uri="{FF2B5EF4-FFF2-40B4-BE49-F238E27FC236}">
                <a16:creationId xmlns:a16="http://schemas.microsoft.com/office/drawing/2014/main" xmlns="" id="{F8CB3321-CC3A-4E08-8250-80EF5AEE8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a:extLst>
              <a:ext uri="{FF2B5EF4-FFF2-40B4-BE49-F238E27FC236}">
                <a16:creationId xmlns:a16="http://schemas.microsoft.com/office/drawing/2014/main" xmlns="" id="{7E3B351E-817B-48C3-A1B6-17CD30335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C5C9D-A222-4935-A476-125B0ACA6DEC}" type="slidenum">
              <a:rPr lang="tr-TR" smtClean="0"/>
              <a:pPr/>
              <a:t>‹#›</a:t>
            </a:fld>
            <a:endParaRPr lang="tr-TR" dirty="0"/>
          </a:p>
        </p:txBody>
      </p:sp>
    </p:spTree>
    <p:extLst>
      <p:ext uri="{BB962C8B-B14F-4D97-AF65-F5344CB8AC3E}">
        <p14:creationId xmlns:p14="http://schemas.microsoft.com/office/powerpoint/2010/main" val="35227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xmlns="" id="{04B4C216-F12E-4206-975F-7EF2CC524F61}"/>
              </a:ext>
            </a:extLst>
          </p:cNvPr>
          <p:cNvSpPr/>
          <p:nvPr/>
        </p:nvSpPr>
        <p:spPr>
          <a:xfrm>
            <a:off x="-1" y="133745"/>
            <a:ext cx="12192001" cy="646331"/>
          </a:xfrm>
          <a:prstGeom prst="rect">
            <a:avLst/>
          </a:prstGeom>
          <a:noFill/>
        </p:spPr>
        <p:txBody>
          <a:bodyPr wrap="square" lIns="91440" tIns="45720" rIns="91440" bIns="45720">
            <a:spAutoFit/>
          </a:bodyPr>
          <a:lstStyle/>
          <a:p>
            <a:pPr algn="ctr"/>
            <a:r>
              <a:rPr lang="tr-TR" sz="3600" dirty="0">
                <a:ln w="0"/>
                <a:solidFill>
                  <a:schemeClr val="accent1"/>
                </a:solidFill>
                <a:effectLst>
                  <a:outerShdw blurRad="38100" dist="25400" dir="5400000" algn="ctr" rotWithShape="0">
                    <a:srgbClr val="6E747A">
                      <a:alpha val="43000"/>
                    </a:srgbClr>
                  </a:outerShdw>
                </a:effectLst>
              </a:rPr>
              <a:t>Bilinçli Teknoloji Kullanımı </a:t>
            </a:r>
            <a:r>
              <a:rPr lang="tr-TR" sz="3600" b="0" cap="none" spc="0" dirty="0">
                <a:ln w="0"/>
                <a:solidFill>
                  <a:schemeClr val="accent1"/>
                </a:solidFill>
                <a:effectLst>
                  <a:outerShdw blurRad="38100" dist="25400" dir="5400000" algn="ctr" rotWithShape="0">
                    <a:srgbClr val="6E747A">
                      <a:alpha val="43000"/>
                    </a:srgbClr>
                  </a:outerShdw>
                </a:effectLst>
              </a:rPr>
              <a:t>Veli Sun</a:t>
            </a:r>
            <a:r>
              <a:rPr lang="tr-TR" sz="3600" dirty="0">
                <a:ln w="0"/>
                <a:solidFill>
                  <a:schemeClr val="accent1"/>
                </a:solidFill>
                <a:effectLst>
                  <a:outerShdw blurRad="38100" dist="25400" dir="5400000" algn="ctr" rotWithShape="0">
                    <a:srgbClr val="6E747A">
                      <a:alpha val="43000"/>
                    </a:srgbClr>
                  </a:outerShdw>
                </a:effectLst>
              </a:rPr>
              <a:t>umu</a:t>
            </a:r>
            <a:endParaRPr lang="tr-TR" sz="3600" b="0" cap="none" spc="0" dirty="0">
              <a:ln w="0"/>
              <a:solidFill>
                <a:schemeClr val="accent1"/>
              </a:solidFill>
              <a:effectLst>
                <a:outerShdw blurRad="38100" dist="25400" dir="5400000" algn="ctr" rotWithShape="0">
                  <a:srgbClr val="6E747A">
                    <a:alpha val="43000"/>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416860" y="835566"/>
            <a:ext cx="11405026" cy="6032929"/>
          </a:xfrm>
          <a:prstGeom prst="rect">
            <a:avLst/>
          </a:prstGeom>
          <a:noFill/>
          <a:ln w="9525">
            <a:noFill/>
            <a:miter lim="800000"/>
            <a:headEnd/>
            <a:tailEnd/>
          </a:ln>
          <a:effectLst/>
        </p:spPr>
      </p:pic>
      <p:sp>
        <p:nvSpPr>
          <p:cNvPr id="5" name="4 Metin kutusu"/>
          <p:cNvSpPr txBox="1"/>
          <p:nvPr/>
        </p:nvSpPr>
        <p:spPr>
          <a:xfrm>
            <a:off x="169817" y="1110342"/>
            <a:ext cx="278238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YUNUS</a:t>
            </a:r>
            <a:r>
              <a:rPr lang="tr-TR" sz="2000" dirty="0" smtClean="0"/>
              <a:t> </a:t>
            </a:r>
            <a:r>
              <a:rPr lang="tr-TR" dirty="0" smtClean="0"/>
              <a:t>EMRE</a:t>
            </a:r>
            <a:r>
              <a:rPr lang="tr-TR" sz="2000" dirty="0" smtClean="0"/>
              <a:t> </a:t>
            </a:r>
            <a:r>
              <a:rPr lang="tr-TR" dirty="0" smtClean="0"/>
              <a:t>ORTAOKULU</a:t>
            </a:r>
            <a:r>
              <a:rPr lang="tr-TR" sz="2000" dirty="0" smtClean="0"/>
              <a:t> </a:t>
            </a:r>
            <a:endParaRPr lang="tr-TR" sz="2000" dirty="0"/>
          </a:p>
        </p:txBody>
      </p:sp>
      <p:sp>
        <p:nvSpPr>
          <p:cNvPr id="6" name="5 Metin kutusu"/>
          <p:cNvSpPr txBox="1"/>
          <p:nvPr/>
        </p:nvSpPr>
        <p:spPr>
          <a:xfrm flipH="1">
            <a:off x="4245427" y="1058091"/>
            <a:ext cx="3187338"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2800" dirty="0" smtClean="0"/>
              <a:t>SERHAT AKTAŞ</a:t>
            </a:r>
            <a:endParaRPr lang="tr-TR" sz="2800" dirty="0"/>
          </a:p>
        </p:txBody>
      </p:sp>
      <p:sp>
        <p:nvSpPr>
          <p:cNvPr id="7" name="6 Metin kutusu"/>
          <p:cNvSpPr txBox="1"/>
          <p:nvPr/>
        </p:nvSpPr>
        <p:spPr>
          <a:xfrm>
            <a:off x="8817428" y="1110342"/>
            <a:ext cx="286076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tr-TR" dirty="0" smtClean="0"/>
              <a:t>REHBERLİK SERVİSİ</a:t>
            </a:r>
            <a:endParaRPr lang="tr-TR" dirty="0"/>
          </a:p>
        </p:txBody>
      </p:sp>
    </p:spTree>
    <p:extLst>
      <p:ext uri="{BB962C8B-B14F-4D97-AF65-F5344CB8AC3E}">
        <p14:creationId xmlns:p14="http://schemas.microsoft.com/office/powerpoint/2010/main" val="152687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495D7010-8F10-498F-8FFC-2A351C951C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712" y="1192695"/>
            <a:ext cx="5559287" cy="5559287"/>
          </a:xfrm>
          <a:prstGeom prst="rect">
            <a:avLst/>
          </a:prstGeom>
        </p:spPr>
      </p:pic>
      <p:sp>
        <p:nvSpPr>
          <p:cNvPr id="2" name="Başlık 1">
            <a:extLst>
              <a:ext uri="{FF2B5EF4-FFF2-40B4-BE49-F238E27FC236}">
                <a16:creationId xmlns:a16="http://schemas.microsoft.com/office/drawing/2014/main" xmlns="" id="{80B143EA-D2AD-4672-9D95-CF56225F17B6}"/>
              </a:ext>
            </a:extLst>
          </p:cNvPr>
          <p:cNvSpPr>
            <a:spLocks noGrp="1"/>
          </p:cNvSpPr>
          <p:nvPr>
            <p:ph type="title"/>
          </p:nvPr>
        </p:nvSpPr>
        <p:spPr/>
        <p:txBody>
          <a:bodyPr/>
          <a:lstStyle/>
          <a:p>
            <a:pPr algn="ctr"/>
            <a:r>
              <a:rPr lang="tr-TR" b="1" dirty="0">
                <a:latin typeface="Ubuntu"/>
              </a:rPr>
              <a:t>Bilinçsiz Teknoloji Kullanımının Zararları Nelerdir?</a:t>
            </a:r>
          </a:p>
        </p:txBody>
      </p:sp>
      <p:sp>
        <p:nvSpPr>
          <p:cNvPr id="3" name="İçerik Yer Tutucusu 2">
            <a:extLst>
              <a:ext uri="{FF2B5EF4-FFF2-40B4-BE49-F238E27FC236}">
                <a16:creationId xmlns:a16="http://schemas.microsoft.com/office/drawing/2014/main" xmlns="" id="{CDE12582-9397-41EA-92D0-E6C402796B64}"/>
              </a:ext>
            </a:extLst>
          </p:cNvPr>
          <p:cNvSpPr>
            <a:spLocks noGrp="1"/>
          </p:cNvSpPr>
          <p:nvPr>
            <p:ph idx="1"/>
          </p:nvPr>
        </p:nvSpPr>
        <p:spPr>
          <a:xfrm>
            <a:off x="838200" y="1984651"/>
            <a:ext cx="5589104" cy="4351338"/>
          </a:xfrm>
        </p:spPr>
        <p:txBody>
          <a:bodyPr/>
          <a:lstStyle/>
          <a:p>
            <a:pPr marL="0" indent="0">
              <a:buNone/>
            </a:pPr>
            <a:r>
              <a:rPr lang="tr-TR" sz="2000" b="1" dirty="0"/>
              <a:t>FİZİKSEL ŞİKAYETLER</a:t>
            </a:r>
          </a:p>
          <a:p>
            <a:pPr>
              <a:buFont typeface="Wingdings" panose="05000000000000000000" pitchFamily="2" charset="2"/>
              <a:buChar char="v"/>
            </a:pPr>
            <a:r>
              <a:rPr lang="tr-TR" sz="2000" dirty="0"/>
              <a:t>Gözlerde yanma,</a:t>
            </a:r>
          </a:p>
          <a:p>
            <a:pPr>
              <a:buFont typeface="Wingdings" panose="05000000000000000000" pitchFamily="2" charset="2"/>
              <a:buChar char="v"/>
            </a:pPr>
            <a:r>
              <a:rPr lang="tr-TR" sz="2000" dirty="0"/>
              <a:t>Beden duruşunda bozukluk</a:t>
            </a:r>
          </a:p>
          <a:p>
            <a:pPr>
              <a:buFont typeface="Wingdings" panose="05000000000000000000" pitchFamily="2" charset="2"/>
              <a:buChar char="v"/>
            </a:pPr>
            <a:r>
              <a:rPr lang="tr-TR" sz="2000" dirty="0"/>
              <a:t>Halsizlik</a:t>
            </a:r>
          </a:p>
          <a:p>
            <a:pPr>
              <a:buFont typeface="Wingdings" panose="05000000000000000000" pitchFamily="2" charset="2"/>
              <a:buChar char="v"/>
            </a:pPr>
            <a:r>
              <a:rPr lang="tr-TR" sz="2000" dirty="0"/>
              <a:t>Boyun kaslarında ağrı ve sertleşme</a:t>
            </a:r>
          </a:p>
          <a:p>
            <a:pPr>
              <a:buFont typeface="Wingdings" panose="05000000000000000000" pitchFamily="2" charset="2"/>
              <a:buChar char="v"/>
            </a:pPr>
            <a:r>
              <a:rPr lang="tr-TR" sz="2000" dirty="0"/>
              <a:t>Elde uyuşukluk</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222805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000FD1D-D6A2-4644-BE8D-ADC60A789CFB}"/>
              </a:ext>
            </a:extLst>
          </p:cNvPr>
          <p:cNvSpPr>
            <a:spLocks noGrp="1"/>
          </p:cNvSpPr>
          <p:nvPr>
            <p:ph type="title"/>
          </p:nvPr>
        </p:nvSpPr>
        <p:spPr/>
        <p:txBody>
          <a:bodyPr>
            <a:normAutofit fontScale="90000"/>
          </a:bodyPr>
          <a:lstStyle/>
          <a:p>
            <a:pPr algn="ctr"/>
            <a:r>
              <a:rPr lang="tr-TR" b="1" i="0" dirty="0">
                <a:solidFill>
                  <a:srgbClr val="3A3A3C"/>
                </a:solidFill>
                <a:effectLst/>
                <a:latin typeface="Ubuntu"/>
              </a:rPr>
              <a:t>Sosyal alanda görülen zararlar nelerdir?</a:t>
            </a:r>
            <a:br>
              <a:rPr lang="tr-TR" b="1" i="0" dirty="0">
                <a:solidFill>
                  <a:srgbClr val="3A3A3C"/>
                </a:solidFill>
                <a:effectLst/>
                <a:latin typeface="Ubuntu"/>
              </a:rPr>
            </a:br>
            <a:endParaRPr lang="tr-TR" dirty="0"/>
          </a:p>
        </p:txBody>
      </p:sp>
      <p:sp>
        <p:nvSpPr>
          <p:cNvPr id="3" name="İçerik Yer Tutucusu 2">
            <a:extLst>
              <a:ext uri="{FF2B5EF4-FFF2-40B4-BE49-F238E27FC236}">
                <a16:creationId xmlns:a16="http://schemas.microsoft.com/office/drawing/2014/main" xmlns="" id="{F38EA3A0-3841-4FC4-B170-A6E211E06669}"/>
              </a:ext>
            </a:extLst>
          </p:cNvPr>
          <p:cNvSpPr>
            <a:spLocks noGrp="1"/>
          </p:cNvSpPr>
          <p:nvPr>
            <p:ph idx="1"/>
          </p:nvPr>
        </p:nvSpPr>
        <p:spPr>
          <a:xfrm>
            <a:off x="4439478" y="1825625"/>
            <a:ext cx="6914322" cy="4351338"/>
          </a:xfrm>
        </p:spPr>
        <p:txBody>
          <a:bodyPr/>
          <a:lstStyle/>
          <a:p>
            <a:pPr>
              <a:buFont typeface="Wingdings" panose="05000000000000000000" pitchFamily="2" charset="2"/>
              <a:buChar char="v"/>
            </a:pPr>
            <a:r>
              <a:rPr lang="tr-TR" sz="2000" b="0" i="0" dirty="0">
                <a:solidFill>
                  <a:srgbClr val="000000"/>
                </a:solidFill>
                <a:effectLst/>
              </a:rPr>
              <a:t>Akademik başarıda düşüş</a:t>
            </a:r>
          </a:p>
          <a:p>
            <a:pPr>
              <a:buFont typeface="Wingdings" panose="05000000000000000000" pitchFamily="2" charset="2"/>
              <a:buChar char="v"/>
            </a:pPr>
            <a:r>
              <a:rPr lang="tr-TR" sz="2000" b="0" i="0" dirty="0">
                <a:solidFill>
                  <a:srgbClr val="000000"/>
                </a:solidFill>
                <a:effectLst/>
              </a:rPr>
              <a:t>Zamanı idare etmede başarısızlık</a:t>
            </a:r>
          </a:p>
          <a:p>
            <a:pPr>
              <a:buFont typeface="Wingdings" panose="05000000000000000000" pitchFamily="2" charset="2"/>
              <a:buChar char="v"/>
            </a:pPr>
            <a:r>
              <a:rPr lang="tr-TR" sz="2000" b="0" i="0" dirty="0">
                <a:solidFill>
                  <a:srgbClr val="000000"/>
                </a:solidFill>
                <a:effectLst/>
              </a:rPr>
              <a:t>Kişisel, aile ve okul sorunları</a:t>
            </a:r>
          </a:p>
          <a:p>
            <a:pPr>
              <a:buFont typeface="Wingdings" panose="05000000000000000000" pitchFamily="2" charset="2"/>
              <a:buChar char="v"/>
            </a:pPr>
            <a:r>
              <a:rPr lang="tr-TR" sz="2000" b="0" i="0" dirty="0">
                <a:solidFill>
                  <a:srgbClr val="000000"/>
                </a:solidFill>
                <a:effectLst/>
              </a:rPr>
              <a:t>Uyku bozuklukları</a:t>
            </a:r>
          </a:p>
          <a:p>
            <a:pPr>
              <a:buFont typeface="Wingdings" panose="05000000000000000000" pitchFamily="2" charset="2"/>
              <a:buChar char="v"/>
            </a:pPr>
            <a:r>
              <a:rPr lang="tr-TR" sz="2000" b="0" i="0" dirty="0">
                <a:solidFill>
                  <a:srgbClr val="000000"/>
                </a:solidFill>
                <a:effectLst/>
              </a:rPr>
              <a:t>Aktivitelerde azalma</a:t>
            </a:r>
          </a:p>
          <a:p>
            <a:pPr>
              <a:buFont typeface="Wingdings" panose="05000000000000000000" pitchFamily="2" charset="2"/>
              <a:buChar char="v"/>
            </a:pPr>
            <a:r>
              <a:rPr lang="tr-TR" sz="2000" b="0" i="0" dirty="0">
                <a:solidFill>
                  <a:srgbClr val="000000"/>
                </a:solidFill>
                <a:effectLst/>
              </a:rPr>
              <a:t>İnternet arkadaşları dışında izolasyon</a:t>
            </a:r>
          </a:p>
          <a:p>
            <a:pPr>
              <a:buFont typeface="Wingdings" panose="05000000000000000000" pitchFamily="2" charset="2"/>
              <a:buChar char="v"/>
            </a:pPr>
            <a:endParaRPr lang="tr-TR" b="0" i="0" dirty="0">
              <a:solidFill>
                <a:srgbClr val="000000"/>
              </a:solidFill>
              <a:effectLst/>
              <a:latin typeface="Open Sans"/>
            </a:endParaRPr>
          </a:p>
          <a:p>
            <a:pPr>
              <a:buFont typeface="Wingdings" panose="05000000000000000000" pitchFamily="2" charset="2"/>
              <a:buChar char="v"/>
            </a:pPr>
            <a:endParaRPr lang="tr-TR" dirty="0"/>
          </a:p>
        </p:txBody>
      </p:sp>
      <p:pic>
        <p:nvPicPr>
          <p:cNvPr id="5" name="Resim 4">
            <a:extLst>
              <a:ext uri="{FF2B5EF4-FFF2-40B4-BE49-F238E27FC236}">
                <a16:creationId xmlns:a16="http://schemas.microsoft.com/office/drawing/2014/main" xmlns="" id="{761D3BC4-864D-43EA-8409-730DDE916E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845" y="-283473"/>
            <a:ext cx="6447183" cy="6447183"/>
          </a:xfrm>
          <a:prstGeom prst="rect">
            <a:avLst/>
          </a:prstGeom>
        </p:spPr>
      </p:pic>
    </p:spTree>
    <p:extLst>
      <p:ext uri="{BB962C8B-B14F-4D97-AF65-F5344CB8AC3E}">
        <p14:creationId xmlns:p14="http://schemas.microsoft.com/office/powerpoint/2010/main" val="333093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E4E4324-7368-4D6B-8108-6FBBCA6CAFFB}"/>
              </a:ext>
            </a:extLst>
          </p:cNvPr>
          <p:cNvSpPr>
            <a:spLocks noGrp="1"/>
          </p:cNvSpPr>
          <p:nvPr>
            <p:ph type="title"/>
          </p:nvPr>
        </p:nvSpPr>
        <p:spPr/>
        <p:txBody>
          <a:bodyPr/>
          <a:lstStyle/>
          <a:p>
            <a:pPr algn="ctr"/>
            <a:r>
              <a:rPr lang="tr-TR" b="1" dirty="0">
                <a:latin typeface="Ubuntu"/>
              </a:rPr>
              <a:t>Teknoloji Bağımlılığı nedir? Çeşitleri Nelerdir?</a:t>
            </a:r>
          </a:p>
        </p:txBody>
      </p:sp>
      <p:pic>
        <p:nvPicPr>
          <p:cNvPr id="9" name="İçerik Yer Tutucusu 8">
            <a:extLst>
              <a:ext uri="{FF2B5EF4-FFF2-40B4-BE49-F238E27FC236}">
                <a16:creationId xmlns:a16="http://schemas.microsoft.com/office/drawing/2014/main" xmlns="" id="{ACDF600D-53AE-4D1E-B2BD-551146733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43075"/>
            <a:ext cx="10515600" cy="1685925"/>
          </a:xfrm>
        </p:spPr>
      </p:pic>
      <p:sp>
        <p:nvSpPr>
          <p:cNvPr id="10" name="Metin kutusu 9">
            <a:extLst>
              <a:ext uri="{FF2B5EF4-FFF2-40B4-BE49-F238E27FC236}">
                <a16:creationId xmlns:a16="http://schemas.microsoft.com/office/drawing/2014/main" xmlns="" id="{FBBEE66F-32ED-4E85-9C19-A5E58A3037FE}"/>
              </a:ext>
            </a:extLst>
          </p:cNvPr>
          <p:cNvSpPr txBox="1"/>
          <p:nvPr/>
        </p:nvSpPr>
        <p:spPr>
          <a:xfrm>
            <a:off x="1298713" y="3882887"/>
            <a:ext cx="10296939" cy="2185214"/>
          </a:xfrm>
          <a:prstGeom prst="rect">
            <a:avLst/>
          </a:prstGeom>
          <a:noFill/>
        </p:spPr>
        <p:txBody>
          <a:bodyPr wrap="square" rtlCol="0">
            <a:spAutoFit/>
          </a:bodyPr>
          <a:lstStyle/>
          <a:p>
            <a:r>
              <a:rPr lang="tr-TR" sz="2000" b="0" i="0" dirty="0">
                <a:effectLst/>
              </a:rPr>
              <a:t>Bağımlılık; bireyin, fiziksel ve ruhsal olarak pek çok zarar görmesine rağmen bağımlısı olduğu maddeyi kullanmaya ya da bağımlısı olduğu davranışı yapmaya devam etmesi durumudur.</a:t>
            </a:r>
          </a:p>
          <a:p>
            <a:endParaRPr lang="tr-TR" sz="2000" dirty="0"/>
          </a:p>
          <a:p>
            <a:r>
              <a:rPr lang="tr-TR" sz="2000" b="0" i="0" dirty="0">
                <a:effectLst/>
              </a:rPr>
              <a:t>İnternet ve teknoloji bağımlılığı; diğer bağımlılıklarda olduğu gibi kişinin bağımlısı olduğu </a:t>
            </a:r>
            <a:r>
              <a:rPr lang="tr-TR" sz="2000" b="0" i="0" u="sng" dirty="0">
                <a:effectLst/>
              </a:rPr>
              <a:t>teknolojik ürüne ulaşamadığında yoksunluk yaşadığı bir durum olarak tanımlanmaktadır.</a:t>
            </a:r>
            <a:r>
              <a:rPr lang="tr-TR" sz="2000" b="0" i="0" u="sng" dirty="0">
                <a:solidFill>
                  <a:srgbClr val="FFFFFF"/>
                </a:solidFill>
                <a:effectLst/>
              </a:rPr>
              <a:t> </a:t>
            </a:r>
            <a:r>
              <a:rPr lang="tr-TR" sz="2000" b="0" i="0" dirty="0">
                <a:solidFill>
                  <a:srgbClr val="FFFFFF"/>
                </a:solidFill>
                <a:effectLst/>
              </a:rPr>
              <a:t>teknoloji </a:t>
            </a:r>
            <a:r>
              <a:rPr lang="tr-TR" b="0" i="0" dirty="0">
                <a:solidFill>
                  <a:srgbClr val="FFFFFF"/>
                </a:solidFill>
                <a:effectLst/>
                <a:latin typeface="Ubuntu"/>
              </a:rPr>
              <a:t>bağımlılığı diğer bağımlılıklarda olduğu gibi kişinin bağımlısı olduğu teknolojik ürüne ulaşamadığında yoksunluk yaşadığı bir durum olarak tanımlanmaktadır.</a:t>
            </a:r>
            <a:endParaRPr lang="tr-TR" dirty="0"/>
          </a:p>
        </p:txBody>
      </p:sp>
    </p:spTree>
    <p:extLst>
      <p:ext uri="{BB962C8B-B14F-4D97-AF65-F5344CB8AC3E}">
        <p14:creationId xmlns:p14="http://schemas.microsoft.com/office/powerpoint/2010/main" val="20219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barn(inVertical)">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barn(inVertical)">
                                      <p:cBhvr>
                                        <p:cTn id="2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451DC99-D405-4D05-8066-40D1BA9EEC1E}"/>
              </a:ext>
            </a:extLst>
          </p:cNvPr>
          <p:cNvSpPr>
            <a:spLocks noGrp="1"/>
          </p:cNvSpPr>
          <p:nvPr>
            <p:ph type="title"/>
          </p:nvPr>
        </p:nvSpPr>
        <p:spPr/>
        <p:txBody>
          <a:bodyPr/>
          <a:lstStyle/>
          <a:p>
            <a:pPr algn="ctr"/>
            <a:r>
              <a:rPr lang="en-US" b="1" dirty="0">
                <a:effectLst/>
                <a:latin typeface="Ubuntu"/>
                <a:ea typeface="Calibri" panose="020F0502020204030204" pitchFamily="34" charset="0"/>
                <a:cs typeface="Times New Roman" panose="02020603050405020304" pitchFamily="18" charset="0"/>
              </a:rPr>
              <a:t>Sosyal Medya</a:t>
            </a:r>
            <a:r>
              <a:rPr lang="en-US" b="1" spc="-55" dirty="0">
                <a:effectLst/>
                <a:latin typeface="Ubuntu"/>
                <a:ea typeface="Calibri" panose="020F0502020204030204" pitchFamily="34" charset="0"/>
                <a:cs typeface="Times New Roman" panose="02020603050405020304" pitchFamily="18" charset="0"/>
              </a:rPr>
              <a:t> </a:t>
            </a:r>
            <a:r>
              <a:rPr lang="en-US" b="1" dirty="0">
                <a:effectLst/>
                <a:latin typeface="Ubuntu"/>
                <a:ea typeface="Calibri" panose="020F0502020204030204" pitchFamily="34" charset="0"/>
                <a:cs typeface="Times New Roman" panose="02020603050405020304" pitchFamily="18" charset="0"/>
              </a:rPr>
              <a:t>Bağımlılığı</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r>
            <a:br>
              <a:rPr lang="tr-TR" sz="1800" b="1"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pic>
        <p:nvPicPr>
          <p:cNvPr id="5" name="İçerik Yer Tutucusu 4">
            <a:extLst>
              <a:ext uri="{FF2B5EF4-FFF2-40B4-BE49-F238E27FC236}">
                <a16:creationId xmlns:a16="http://schemas.microsoft.com/office/drawing/2014/main" xmlns="" id="{62FB2B19-3AD9-4F15-8BF8-5B226AA554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05652" y="1253331"/>
            <a:ext cx="4351338" cy="4351338"/>
          </a:xfrm>
        </p:spPr>
      </p:pic>
      <p:sp>
        <p:nvSpPr>
          <p:cNvPr id="7" name="Metin kutusu 6">
            <a:extLst>
              <a:ext uri="{FF2B5EF4-FFF2-40B4-BE49-F238E27FC236}">
                <a16:creationId xmlns:a16="http://schemas.microsoft.com/office/drawing/2014/main" xmlns="" id="{391A6A7D-9D33-440A-AE56-A39886C9EDDD}"/>
              </a:ext>
            </a:extLst>
          </p:cNvPr>
          <p:cNvSpPr txBox="1"/>
          <p:nvPr/>
        </p:nvSpPr>
        <p:spPr>
          <a:xfrm>
            <a:off x="1309652" y="1785758"/>
            <a:ext cx="6096000" cy="3723840"/>
          </a:xfrm>
          <a:prstGeom prst="rect">
            <a:avLst/>
          </a:prstGeom>
          <a:noFill/>
        </p:spPr>
        <p:txBody>
          <a:bodyPr wrap="square">
            <a:spAutoFit/>
          </a:bodyPr>
          <a:lstStyle/>
          <a:p>
            <a:pPr marL="342900" lvl="0" indent="-342900">
              <a:buSzPct val="100000"/>
              <a:buFont typeface="Wingdings" panose="05000000000000000000" pitchFamily="2" charset="2"/>
              <a:buChar char="v"/>
              <a:tabLst>
                <a:tab pos="528955" algn="l"/>
              </a:tabLst>
            </a:pPr>
            <a:r>
              <a:rPr lang="en-US" sz="2000" dirty="0">
                <a:effectLst/>
                <a:ea typeface="Symbol" panose="05050102010706020507" pitchFamily="18" charset="2"/>
                <a:cs typeface="Times New Roman" panose="02020603050405020304" pitchFamily="18" charset="0"/>
              </a:rPr>
              <a:t>Bo</a:t>
            </a:r>
            <a:r>
              <a:rPr lang="tr-TR" sz="2000" dirty="0">
                <a:effectLst/>
                <a:ea typeface="Symbol" panose="05050102010706020507" pitchFamily="18" charset="2"/>
                <a:cs typeface="Times New Roman" panose="02020603050405020304" pitchFamily="18" charset="0"/>
              </a:rPr>
              <a:t>ş</a:t>
            </a:r>
            <a:r>
              <a:rPr lang="en-US" sz="2000" dirty="0">
                <a:effectLst/>
                <a:ea typeface="Symbol" panose="05050102010706020507" pitchFamily="18" charset="2"/>
                <a:cs typeface="Times New Roman" panose="02020603050405020304" pitchFamily="18" charset="0"/>
              </a:rPr>
              <a:t> zamanlarda ilk akla gelen</a:t>
            </a:r>
            <a:r>
              <a:rPr lang="en-US" sz="2000" spc="-45" dirty="0">
                <a:effectLst/>
                <a:ea typeface="Symbol" panose="05050102010706020507" pitchFamily="18" charset="2"/>
                <a:cs typeface="Times New Roman" panose="02020603050405020304" pitchFamily="18" charset="0"/>
              </a:rPr>
              <a:t> </a:t>
            </a:r>
            <a:r>
              <a:rPr lang="en-US" sz="2000" dirty="0">
                <a:effectLst/>
                <a:ea typeface="Symbol" panose="05050102010706020507" pitchFamily="18" charset="2"/>
                <a:cs typeface="Times New Roman" panose="02020603050405020304" pitchFamily="18" charset="0"/>
              </a:rPr>
              <a:t>seçenekse,</a:t>
            </a:r>
            <a:endParaRPr lang="tr-TR" sz="2000" dirty="0">
              <a:effectLst/>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r>
              <a:rPr lang="en-US" sz="2000" dirty="0">
                <a:effectLst/>
                <a:ea typeface="Symbol" panose="05050102010706020507" pitchFamily="18" charset="2"/>
                <a:cs typeface="Times New Roman" panose="02020603050405020304" pitchFamily="18" charset="0"/>
              </a:rPr>
              <a:t>Gerçek hayatın önüne</a:t>
            </a:r>
            <a:r>
              <a:rPr lang="en-US" sz="2000" spc="-25" dirty="0">
                <a:effectLst/>
                <a:ea typeface="Symbol" panose="05050102010706020507" pitchFamily="18" charset="2"/>
                <a:cs typeface="Times New Roman" panose="02020603050405020304" pitchFamily="18" charset="0"/>
              </a:rPr>
              <a:t> </a:t>
            </a:r>
            <a:r>
              <a:rPr lang="en-US" sz="2000" dirty="0">
                <a:effectLst/>
                <a:ea typeface="Symbol" panose="05050102010706020507" pitchFamily="18" charset="2"/>
                <a:cs typeface="Times New Roman" panose="02020603050405020304" pitchFamily="18" charset="0"/>
              </a:rPr>
              <a:t>geçiyorsa,</a:t>
            </a:r>
            <a:endParaRPr lang="tr-TR" sz="2000" dirty="0">
              <a:effectLst/>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r>
              <a:rPr lang="en-US" sz="2000" dirty="0">
                <a:effectLst/>
                <a:ea typeface="Symbol" panose="05050102010706020507" pitchFamily="18" charset="2"/>
                <a:cs typeface="Times New Roman" panose="02020603050405020304" pitchFamily="18" charset="0"/>
              </a:rPr>
              <a:t>Günlük hayatın ve sorumlukların aksamasına sebep</a:t>
            </a:r>
            <a:r>
              <a:rPr lang="en-US" sz="2000" spc="-60" dirty="0">
                <a:effectLst/>
                <a:ea typeface="Symbol" panose="05050102010706020507" pitchFamily="18" charset="2"/>
                <a:cs typeface="Times New Roman" panose="02020603050405020304" pitchFamily="18" charset="0"/>
              </a:rPr>
              <a:t> </a:t>
            </a:r>
            <a:r>
              <a:rPr lang="en-US" sz="2000" dirty="0">
                <a:effectLst/>
                <a:ea typeface="Symbol" panose="05050102010706020507" pitchFamily="18" charset="2"/>
                <a:cs typeface="Times New Roman" panose="02020603050405020304" pitchFamily="18" charset="0"/>
              </a:rPr>
              <a:t>oluyorsa,</a:t>
            </a:r>
            <a:endParaRPr lang="tr-TR" sz="2000" dirty="0">
              <a:effectLst/>
              <a:ea typeface="Symbol" panose="05050102010706020507" pitchFamily="18" charset="2"/>
              <a:cs typeface="Times New Roman" panose="02020603050405020304" pitchFamily="18" charset="0"/>
            </a:endParaRPr>
          </a:p>
          <a:p>
            <a:pPr marL="342900" lvl="0" indent="-342900">
              <a:spcBef>
                <a:spcPts val="195"/>
              </a:spcBef>
              <a:spcAft>
                <a:spcPts val="0"/>
              </a:spcAft>
              <a:buSzPct val="100000"/>
              <a:buFont typeface="Wingdings" panose="05000000000000000000" pitchFamily="2" charset="2"/>
              <a:buChar char="v"/>
              <a:tabLst>
                <a:tab pos="528955" algn="l"/>
              </a:tabLst>
            </a:pPr>
            <a:r>
              <a:rPr lang="en-US" sz="2000" dirty="0">
                <a:effectLst/>
                <a:ea typeface="Symbol" panose="05050102010706020507" pitchFamily="18" charset="2"/>
                <a:cs typeface="Times New Roman" panose="02020603050405020304" pitchFamily="18" charset="0"/>
              </a:rPr>
              <a:t>Gerçek arkadaşlıkların yerine sanal arkadaşlıklar ve takipçiler</a:t>
            </a:r>
            <a:r>
              <a:rPr lang="en-US" sz="2000" spc="-55" dirty="0">
                <a:effectLst/>
                <a:ea typeface="Symbol" panose="05050102010706020507" pitchFamily="18" charset="2"/>
                <a:cs typeface="Times New Roman" panose="02020603050405020304" pitchFamily="18" charset="0"/>
              </a:rPr>
              <a:t> </a:t>
            </a:r>
            <a:r>
              <a:rPr lang="en-US" sz="2000" dirty="0">
                <a:effectLst/>
                <a:ea typeface="Symbol" panose="05050102010706020507" pitchFamily="18" charset="2"/>
                <a:cs typeface="Times New Roman" panose="02020603050405020304" pitchFamily="18" charset="0"/>
              </a:rPr>
              <a:t>aldıysa,</a:t>
            </a:r>
            <a:endParaRPr lang="tr-TR" sz="2000" dirty="0">
              <a:effectLst/>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r>
              <a:rPr lang="en-US" sz="2000" u="sng" dirty="0">
                <a:effectLst/>
                <a:ea typeface="Symbol" panose="05050102010706020507" pitchFamily="18" charset="2"/>
                <a:cs typeface="Times New Roman" panose="02020603050405020304" pitchFamily="18" charset="0"/>
              </a:rPr>
              <a:t>Aşırı zaman alıyor ve ulaşılamadığında huzursuzluk</a:t>
            </a:r>
            <a:r>
              <a:rPr lang="en-US" sz="2000" u="sng" spc="-50" dirty="0">
                <a:effectLst/>
                <a:ea typeface="Symbol" panose="05050102010706020507" pitchFamily="18" charset="2"/>
                <a:cs typeface="Times New Roman" panose="02020603050405020304" pitchFamily="18" charset="0"/>
              </a:rPr>
              <a:t> </a:t>
            </a:r>
            <a:r>
              <a:rPr lang="en-US" sz="2000" u="sng" dirty="0">
                <a:effectLst/>
                <a:ea typeface="Symbol" panose="05050102010706020507" pitchFamily="18" charset="2"/>
                <a:cs typeface="Times New Roman" panose="02020603050405020304" pitchFamily="18" charset="0"/>
              </a:rPr>
              <a:t>oluşturuyorsa,</a:t>
            </a:r>
            <a:endParaRPr lang="tr-TR" sz="2000" u="sng" dirty="0">
              <a:effectLst/>
              <a:ea typeface="Symbol" panose="05050102010706020507" pitchFamily="18" charset="2"/>
              <a:cs typeface="Times New Roman" panose="02020603050405020304" pitchFamily="18" charset="0"/>
            </a:endParaRPr>
          </a:p>
          <a:p>
            <a:pPr marL="342900" marR="1450975" lvl="0" indent="-342900">
              <a:lnSpc>
                <a:spcPct val="115000"/>
              </a:lnSpc>
              <a:spcBef>
                <a:spcPts val="195"/>
              </a:spcBef>
              <a:spcAft>
                <a:spcPts val="0"/>
              </a:spcAft>
              <a:buSzPct val="100000"/>
              <a:buFont typeface="Wingdings" panose="05000000000000000000" pitchFamily="2" charset="2"/>
              <a:buChar char="v"/>
              <a:tabLst>
                <a:tab pos="528955" algn="l"/>
                <a:tab pos="1056640" algn="l"/>
                <a:tab pos="1355725" algn="l"/>
                <a:tab pos="1837055" algn="l"/>
                <a:tab pos="2517775" algn="l"/>
                <a:tab pos="3066415" algn="l"/>
                <a:tab pos="3696970" algn="l"/>
                <a:tab pos="4185920" algn="l"/>
              </a:tabLst>
            </a:pPr>
            <a:r>
              <a:rPr lang="en-US" sz="2000" u="sng" spc="-5" dirty="0">
                <a:effectLst/>
                <a:ea typeface="Symbol" panose="05050102010706020507" pitchFamily="18" charset="2"/>
                <a:cs typeface="Times New Roman" panose="02020603050405020304" pitchFamily="18" charset="0"/>
              </a:rPr>
              <a:t>Sürekli	</a:t>
            </a:r>
            <a:r>
              <a:rPr lang="en-US" sz="2000" u="sng" spc="-5" dirty="0" err="1" smtClean="0">
                <a:effectLst/>
                <a:ea typeface="Symbol" panose="05050102010706020507" pitchFamily="18" charset="2"/>
                <a:cs typeface="Times New Roman" panose="02020603050405020304" pitchFamily="18" charset="0"/>
              </a:rPr>
              <a:t>bir</a:t>
            </a:r>
            <a:r>
              <a:rPr lang="tr-TR" sz="2000" u="sng" spc="-5" dirty="0" smtClean="0">
                <a:effectLst/>
                <a:ea typeface="Symbol" panose="05050102010706020507" pitchFamily="18" charset="2"/>
                <a:cs typeface="Times New Roman" panose="02020603050405020304" pitchFamily="18" charset="0"/>
              </a:rPr>
              <a:t> </a:t>
            </a:r>
            <a:r>
              <a:rPr lang="en-US" sz="2000" u="sng" spc="-5" dirty="0" err="1" smtClean="0">
                <a:effectLst/>
                <a:ea typeface="Symbol" panose="05050102010706020507" pitchFamily="18" charset="2"/>
                <a:cs typeface="Times New Roman" panose="02020603050405020304" pitchFamily="18" charset="0"/>
              </a:rPr>
              <a:t>şeyler</a:t>
            </a:r>
            <a:r>
              <a:rPr lang="tr-TR" sz="2000" u="sng" spc="-5" dirty="0" smtClean="0">
                <a:ea typeface="Symbol" panose="05050102010706020507" pitchFamily="18" charset="2"/>
                <a:cs typeface="Times New Roman" panose="02020603050405020304" pitchFamily="18" charset="0"/>
              </a:rPr>
              <a:t> </a:t>
            </a:r>
            <a:r>
              <a:rPr lang="en-US" sz="2000" u="sng" spc="-5" dirty="0">
                <a:effectLst/>
                <a:ea typeface="Symbol" panose="05050102010706020507" pitchFamily="18" charset="2"/>
                <a:cs typeface="Times New Roman" panose="02020603050405020304" pitchFamily="18" charset="0"/>
              </a:rPr>
              <a:t>paylaşma</a:t>
            </a:r>
            <a:r>
              <a:rPr lang="tr-TR" sz="2000" u="sng" spc="-5" dirty="0">
                <a:ea typeface="Symbol" panose="05050102010706020507" pitchFamily="18" charset="2"/>
                <a:cs typeface="Times New Roman" panose="02020603050405020304" pitchFamily="18" charset="0"/>
              </a:rPr>
              <a:t> </a:t>
            </a:r>
            <a:r>
              <a:rPr lang="en-US" sz="2000" u="sng" spc="-5" dirty="0">
                <a:effectLst/>
                <a:ea typeface="Symbol" panose="05050102010706020507" pitchFamily="18" charset="2"/>
                <a:cs typeface="Times New Roman" panose="02020603050405020304" pitchFamily="18" charset="0"/>
              </a:rPr>
              <a:t>ihtiyaç</a:t>
            </a:r>
            <a:r>
              <a:rPr lang="tr-TR" sz="2000" u="sng" spc="-5" dirty="0">
                <a:effectLst/>
                <a:ea typeface="Symbol" panose="05050102010706020507" pitchFamily="18" charset="2"/>
                <a:cs typeface="Times New Roman" panose="02020603050405020304" pitchFamily="18" charset="0"/>
              </a:rPr>
              <a:t> </a:t>
            </a:r>
            <a:r>
              <a:rPr lang="en-US" sz="2000" u="sng" spc="-5" dirty="0">
                <a:effectLst/>
                <a:ea typeface="Symbol" panose="05050102010706020507" pitchFamily="18" charset="2"/>
                <a:cs typeface="Times New Roman" panose="02020603050405020304" pitchFamily="18" charset="0"/>
              </a:rPr>
              <a:t>oluyorsa</a:t>
            </a:r>
            <a:r>
              <a:rPr lang="tr-TR" sz="2000" u="sng" spc="-5" dirty="0">
                <a:ea typeface="Symbol" panose="05050102010706020507" pitchFamily="18" charset="2"/>
                <a:cs typeface="Times New Roman" panose="02020603050405020304" pitchFamily="18" charset="0"/>
              </a:rPr>
              <a:t> </a:t>
            </a:r>
            <a:r>
              <a:rPr lang="en-US" sz="2000" u="sng" spc="-5" dirty="0">
                <a:effectLst/>
                <a:ea typeface="Symbol" panose="05050102010706020507" pitchFamily="18" charset="2"/>
                <a:cs typeface="Times New Roman" panose="02020603050405020304" pitchFamily="18" charset="0"/>
              </a:rPr>
              <a:t>sosyal</a:t>
            </a:r>
            <a:r>
              <a:rPr lang="tr-TR" sz="2000" u="sng" spc="-5" dirty="0">
                <a:ea typeface="Symbol" panose="05050102010706020507" pitchFamily="18" charset="2"/>
                <a:cs typeface="Times New Roman" panose="02020603050405020304" pitchFamily="18" charset="0"/>
              </a:rPr>
              <a:t> </a:t>
            </a:r>
            <a:r>
              <a:rPr lang="en-US" sz="2000" u="sng" spc="-5" dirty="0">
                <a:effectLst/>
                <a:ea typeface="Symbol" panose="05050102010706020507" pitchFamily="18" charset="2"/>
                <a:cs typeface="Times New Roman" panose="02020603050405020304" pitchFamily="18" charset="0"/>
              </a:rPr>
              <a:t>medya</a:t>
            </a:r>
            <a:r>
              <a:rPr lang="en-US" sz="2000" u="sng" dirty="0">
                <a:effectLst/>
                <a:ea typeface="Symbol" panose="05050102010706020507" pitchFamily="18" charset="2"/>
                <a:cs typeface="Times New Roman" panose="02020603050405020304" pitchFamily="18" charset="0"/>
              </a:rPr>
              <a:t> bağımlılığından söz</a:t>
            </a:r>
            <a:r>
              <a:rPr lang="en-US" sz="2000" u="sng" spc="-30" dirty="0">
                <a:effectLst/>
                <a:ea typeface="Symbol" panose="05050102010706020507" pitchFamily="18" charset="2"/>
                <a:cs typeface="Times New Roman" panose="02020603050405020304" pitchFamily="18" charset="0"/>
              </a:rPr>
              <a:t> </a:t>
            </a:r>
            <a:r>
              <a:rPr lang="en-US" sz="2000" u="sng" dirty="0">
                <a:effectLst/>
                <a:ea typeface="Symbol" panose="05050102010706020507" pitchFamily="18" charset="2"/>
                <a:cs typeface="Times New Roman" panose="02020603050405020304" pitchFamily="18" charset="0"/>
              </a:rPr>
              <a:t>edilebilir.</a:t>
            </a:r>
            <a:endParaRPr lang="tr-TR" sz="2000" u="sng" dirty="0">
              <a:effectLst/>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4611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barn(inVertical)">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307C9F2-6D18-461C-A543-7BEC3EC475E3}"/>
              </a:ext>
            </a:extLst>
          </p:cNvPr>
          <p:cNvSpPr>
            <a:spLocks noGrp="1"/>
          </p:cNvSpPr>
          <p:nvPr>
            <p:ph type="title"/>
          </p:nvPr>
        </p:nvSpPr>
        <p:spPr/>
        <p:txBody>
          <a:bodyPr/>
          <a:lstStyle/>
          <a:p>
            <a:pPr algn="ctr"/>
            <a:r>
              <a:rPr lang="tr-TR" b="1" dirty="0">
                <a:latin typeface="Ubuntu"/>
              </a:rPr>
              <a:t>Oyun Bağımlılığı</a:t>
            </a:r>
          </a:p>
        </p:txBody>
      </p:sp>
      <p:sp>
        <p:nvSpPr>
          <p:cNvPr id="3" name="İçerik Yer Tutucusu 2">
            <a:extLst>
              <a:ext uri="{FF2B5EF4-FFF2-40B4-BE49-F238E27FC236}">
                <a16:creationId xmlns:a16="http://schemas.microsoft.com/office/drawing/2014/main" xmlns="" id="{8AED4510-03F0-4A12-9655-3254463D4BC6}"/>
              </a:ext>
            </a:extLst>
          </p:cNvPr>
          <p:cNvSpPr>
            <a:spLocks noGrp="1"/>
          </p:cNvSpPr>
          <p:nvPr>
            <p:ph idx="1"/>
          </p:nvPr>
        </p:nvSpPr>
        <p:spPr>
          <a:xfrm>
            <a:off x="838200" y="1825625"/>
            <a:ext cx="6437243" cy="4351338"/>
          </a:xfrm>
        </p:spPr>
        <p:txBody>
          <a:bodyPr>
            <a:normAutofit/>
          </a:bodyPr>
          <a:lstStyle/>
          <a:p>
            <a:pPr>
              <a:buFont typeface="Wingdings" panose="05000000000000000000" pitchFamily="2" charset="2"/>
              <a:buChar char="v"/>
            </a:pPr>
            <a:r>
              <a:rPr lang="tr-TR" sz="2000" dirty="0"/>
              <a:t>Giderek oyun başında daha fazla zaman geçiriliyorsa, </a:t>
            </a:r>
          </a:p>
          <a:p>
            <a:pPr>
              <a:buFont typeface="Wingdings" panose="05000000000000000000" pitchFamily="2" charset="2"/>
              <a:buChar char="v"/>
            </a:pPr>
            <a:r>
              <a:rPr lang="tr-TR" sz="2000" u="sng" dirty="0"/>
              <a:t>Aile ya da arkadaşlarla vakit geçirmek yerine oyun oynamak tercih ediliyorsa, </a:t>
            </a:r>
          </a:p>
          <a:p>
            <a:pPr>
              <a:buFont typeface="Wingdings" panose="05000000000000000000" pitchFamily="2" charset="2"/>
              <a:buChar char="v"/>
            </a:pPr>
            <a:r>
              <a:rPr lang="tr-TR" sz="2000" dirty="0"/>
              <a:t>Oyunlarda alınan başarı ve ilerlemeler gerçek hayattaki başarılardan daha çok önemsenmeye başlandıysa, </a:t>
            </a:r>
          </a:p>
          <a:p>
            <a:pPr>
              <a:buFont typeface="Wingdings" panose="05000000000000000000" pitchFamily="2" charset="2"/>
              <a:buChar char="v"/>
            </a:pPr>
            <a:r>
              <a:rPr lang="tr-TR" sz="2000" dirty="0"/>
              <a:t> Aileden uzaklaşma ve oyun başında geçirilen süre ile ilgili tartışmalar yaşanmaya başlandıysa, </a:t>
            </a:r>
          </a:p>
          <a:p>
            <a:pPr>
              <a:buFont typeface="Wingdings" panose="05000000000000000000" pitchFamily="2" charset="2"/>
              <a:buChar char="v"/>
            </a:pPr>
            <a:r>
              <a:rPr lang="tr-TR" sz="2000" dirty="0"/>
              <a:t>Oyun başında geçirilen fazla süre sonucu akademik başarının düşmesi, devamsızlık sorunları, arkadaşlık ilişkilerinin bozulması, uykusuz kalma sorunlarının görülmesi durumunda oyun bağımlığından söz edilebilir</a:t>
            </a:r>
          </a:p>
        </p:txBody>
      </p:sp>
      <p:pic>
        <p:nvPicPr>
          <p:cNvPr id="8" name="Resim 7">
            <a:extLst>
              <a:ext uri="{FF2B5EF4-FFF2-40B4-BE49-F238E27FC236}">
                <a16:creationId xmlns:a16="http://schemas.microsoft.com/office/drawing/2014/main" xmlns="" id="{44F89634-4805-4636-8C67-B4169E6E51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5443" y="1674537"/>
            <a:ext cx="4502426" cy="4502426"/>
          </a:xfrm>
          <a:prstGeom prst="rect">
            <a:avLst/>
          </a:prstGeom>
        </p:spPr>
      </p:pic>
    </p:spTree>
    <p:extLst>
      <p:ext uri="{BB962C8B-B14F-4D97-AF65-F5344CB8AC3E}">
        <p14:creationId xmlns:p14="http://schemas.microsoft.com/office/powerpoint/2010/main" val="369142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xmlns="" id="{AFB7569C-026F-4FA7-9791-CBAC95763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6271" y="2486407"/>
            <a:ext cx="3634408" cy="4006467"/>
          </a:xfrm>
          <a:prstGeom prst="rect">
            <a:avLst/>
          </a:prstGeom>
        </p:spPr>
      </p:pic>
      <p:pic>
        <p:nvPicPr>
          <p:cNvPr id="5" name="Resim 4">
            <a:extLst>
              <a:ext uri="{FF2B5EF4-FFF2-40B4-BE49-F238E27FC236}">
                <a16:creationId xmlns:a16="http://schemas.microsoft.com/office/drawing/2014/main" xmlns="" id="{B473DDF2-E165-4288-B2B5-FEA426FD5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192" y="2970868"/>
            <a:ext cx="3906078" cy="3906078"/>
          </a:xfrm>
          <a:prstGeom prst="rect">
            <a:avLst/>
          </a:prstGeom>
        </p:spPr>
      </p:pic>
      <p:sp>
        <p:nvSpPr>
          <p:cNvPr id="2" name="Başlık 1">
            <a:extLst>
              <a:ext uri="{FF2B5EF4-FFF2-40B4-BE49-F238E27FC236}">
                <a16:creationId xmlns:a16="http://schemas.microsoft.com/office/drawing/2014/main" xmlns="" id="{8C7FFAE1-CB29-4B71-95E5-C3A07D6B0681}"/>
              </a:ext>
            </a:extLst>
          </p:cNvPr>
          <p:cNvSpPr>
            <a:spLocks noGrp="1"/>
          </p:cNvSpPr>
          <p:nvPr>
            <p:ph type="title"/>
          </p:nvPr>
        </p:nvSpPr>
        <p:spPr/>
        <p:txBody>
          <a:bodyPr/>
          <a:lstStyle/>
          <a:p>
            <a:pPr algn="ctr"/>
            <a:r>
              <a:rPr lang="tr-TR" b="1" dirty="0">
                <a:latin typeface="Ubuntu"/>
              </a:rPr>
              <a:t>Cep Telefonu, Tablet ve Bilgisayar Bağımlılığı;</a:t>
            </a:r>
          </a:p>
        </p:txBody>
      </p:sp>
      <p:sp>
        <p:nvSpPr>
          <p:cNvPr id="3" name="İçerik Yer Tutucusu 2">
            <a:extLst>
              <a:ext uri="{FF2B5EF4-FFF2-40B4-BE49-F238E27FC236}">
                <a16:creationId xmlns:a16="http://schemas.microsoft.com/office/drawing/2014/main" xmlns="" id="{CA9486B5-E2BD-4845-9E82-1FAF601916CA}"/>
              </a:ext>
            </a:extLst>
          </p:cNvPr>
          <p:cNvSpPr>
            <a:spLocks noGrp="1"/>
          </p:cNvSpPr>
          <p:nvPr>
            <p:ph idx="1"/>
          </p:nvPr>
        </p:nvSpPr>
        <p:spPr/>
        <p:txBody>
          <a:bodyPr>
            <a:normAutofit/>
          </a:bodyPr>
          <a:lstStyle/>
          <a:p>
            <a:pPr marL="0" indent="0">
              <a:buNone/>
            </a:pPr>
            <a:r>
              <a:rPr lang="tr-TR" sz="2000" dirty="0"/>
              <a:t>   İnternetin denetimsiz, sınırsız, amaçsız, uzun süreli ve sorumlulukları aksatacak şekilde kullanılması, fiziksel, sosyal, psikolojik ve zihinsel gelişimi olumsuz etkiler. </a:t>
            </a:r>
          </a:p>
        </p:txBody>
      </p:sp>
    </p:spTree>
    <p:extLst>
      <p:ext uri="{BB962C8B-B14F-4D97-AF65-F5344CB8AC3E}">
        <p14:creationId xmlns:p14="http://schemas.microsoft.com/office/powerpoint/2010/main" val="277701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tr-TR" dirty="0" smtClean="0"/>
              <a:t>Cep Telefonu Bağımlılığı</a:t>
            </a:r>
            <a:endParaRPr lang="tr-TR" dirty="0"/>
          </a:p>
        </p:txBody>
      </p:sp>
      <p:sp>
        <p:nvSpPr>
          <p:cNvPr id="5" name="4 İçerik Yer Tutucusu"/>
          <p:cNvSpPr>
            <a:spLocks noGrp="1"/>
          </p:cNvSpPr>
          <p:nvPr>
            <p:ph idx="1"/>
          </p:nvPr>
        </p:nvSpPr>
        <p:spPr/>
        <p:txBody>
          <a:bodyPr/>
          <a:lstStyle/>
          <a:p>
            <a:endParaRPr lang="tr-TR" dirty="0" smtClean="0"/>
          </a:p>
          <a:p>
            <a:pPr>
              <a:buNone/>
            </a:pPr>
            <a:endParaRPr lang="tr-TR" dirty="0" smtClean="0"/>
          </a:p>
          <a:p>
            <a:pPr>
              <a:buNone/>
            </a:pPr>
            <a:r>
              <a:rPr lang="tr-TR" dirty="0" smtClean="0"/>
              <a:t>   </a:t>
            </a:r>
          </a:p>
          <a:p>
            <a:pPr>
              <a:buNone/>
            </a:pPr>
            <a:r>
              <a:rPr lang="tr-TR" dirty="0" smtClean="0"/>
              <a:t>                             </a:t>
            </a:r>
            <a:r>
              <a:rPr lang="tr-TR" u="sng" dirty="0" smtClean="0"/>
              <a:t>Telefon kazaları videosunun izlenilmesi</a:t>
            </a:r>
            <a:endParaRPr lang="tr-TR"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1BE045D-C079-480C-9349-DE4F7D6CA212}"/>
              </a:ext>
            </a:extLst>
          </p:cNvPr>
          <p:cNvSpPr>
            <a:spLocks noGrp="1"/>
          </p:cNvSpPr>
          <p:nvPr>
            <p:ph type="title"/>
          </p:nvPr>
        </p:nvSpPr>
        <p:spPr/>
        <p:txBody>
          <a:bodyPr/>
          <a:lstStyle/>
          <a:p>
            <a:pPr algn="ctr"/>
            <a:r>
              <a:rPr lang="tr-TR" b="1" dirty="0">
                <a:latin typeface="Ubuntu"/>
              </a:rPr>
              <a:t>Zorbalık, İstismar ve Güvenlik Sorunları</a:t>
            </a:r>
          </a:p>
        </p:txBody>
      </p:sp>
      <p:sp>
        <p:nvSpPr>
          <p:cNvPr id="5" name="Metin kutusu 4">
            <a:extLst>
              <a:ext uri="{FF2B5EF4-FFF2-40B4-BE49-F238E27FC236}">
                <a16:creationId xmlns:a16="http://schemas.microsoft.com/office/drawing/2014/main" xmlns="" id="{09BB0A3F-8B6B-42D4-86AD-09CE66296BF0}"/>
              </a:ext>
            </a:extLst>
          </p:cNvPr>
          <p:cNvSpPr txBox="1"/>
          <p:nvPr/>
        </p:nvSpPr>
        <p:spPr>
          <a:xfrm>
            <a:off x="838200" y="1843950"/>
            <a:ext cx="5555973" cy="3170099"/>
          </a:xfrm>
          <a:prstGeom prst="rect">
            <a:avLst/>
          </a:prstGeom>
          <a:noFill/>
        </p:spPr>
        <p:txBody>
          <a:bodyPr wrap="square">
            <a:spAutoFit/>
          </a:bodyPr>
          <a:lstStyle/>
          <a:p>
            <a:r>
              <a:rPr lang="tr-TR" sz="2000" i="0" dirty="0">
                <a:solidFill>
                  <a:srgbClr val="333333"/>
                </a:solidFill>
                <a:effectLst/>
              </a:rPr>
              <a:t>Teknoloji</a:t>
            </a:r>
            <a:r>
              <a:rPr lang="tr-TR" sz="2000" dirty="0">
                <a:solidFill>
                  <a:srgbClr val="333333"/>
                </a:solidFill>
              </a:rPr>
              <a:t>nin zararları arasında aşırı kullanıma bağlı olmayan gizli tehditler de vardır;</a:t>
            </a:r>
          </a:p>
          <a:p>
            <a:endParaRPr lang="tr-TR" sz="2000" dirty="0">
              <a:solidFill>
                <a:srgbClr val="333333"/>
              </a:solidFill>
            </a:endParaRPr>
          </a:p>
          <a:p>
            <a:pPr marL="342900" indent="-342900">
              <a:buFont typeface="Wingdings" panose="05000000000000000000" pitchFamily="2" charset="2"/>
              <a:buChar char="v"/>
            </a:pPr>
            <a:r>
              <a:rPr lang="tr-TR" sz="2000" b="1" dirty="0">
                <a:solidFill>
                  <a:srgbClr val="333333"/>
                </a:solidFill>
              </a:rPr>
              <a:t>Siber Zorbalık</a:t>
            </a:r>
            <a:r>
              <a:rPr lang="tr-TR" sz="2000" dirty="0">
                <a:solidFill>
                  <a:srgbClr val="333333"/>
                </a:solidFill>
              </a:rPr>
              <a:t>; </a:t>
            </a:r>
            <a:r>
              <a:rPr lang="tr-TR" sz="2000" b="0" i="0" dirty="0">
                <a:solidFill>
                  <a:srgbClr val="4D5156"/>
                </a:solidFill>
                <a:effectLst/>
              </a:rPr>
              <a:t>bilgi ve iletişim teknolojilerini kullanarak bir birey ya da gruba yapılan teknik ya da ilişkisel tarzda zarar verme davranışlarıdır. </a:t>
            </a:r>
            <a:endParaRPr lang="tr-TR" sz="2000" dirty="0">
              <a:solidFill>
                <a:srgbClr val="333333"/>
              </a:solidFill>
            </a:endParaRPr>
          </a:p>
          <a:p>
            <a:endParaRPr lang="tr-TR" sz="2000" dirty="0">
              <a:solidFill>
                <a:srgbClr val="333333"/>
              </a:solidFill>
            </a:endParaRPr>
          </a:p>
          <a:p>
            <a:pPr marL="342900" indent="-342900">
              <a:buFont typeface="Wingdings" panose="05000000000000000000" pitchFamily="2" charset="2"/>
              <a:buChar char="v"/>
            </a:pPr>
            <a:endParaRPr lang="tr-TR" sz="2000" dirty="0">
              <a:solidFill>
                <a:srgbClr val="333333"/>
              </a:solidFill>
            </a:endParaRPr>
          </a:p>
          <a:p>
            <a:endParaRPr lang="tr-TR" sz="2000" dirty="0">
              <a:solidFill>
                <a:srgbClr val="333333"/>
              </a:solidFill>
            </a:endParaRPr>
          </a:p>
          <a:p>
            <a:pPr marL="342900" indent="-342900">
              <a:buFont typeface="Wingdings" panose="05000000000000000000" pitchFamily="2" charset="2"/>
              <a:buChar char="v"/>
            </a:pPr>
            <a:endParaRPr lang="tr-TR" sz="2000" b="1" dirty="0">
              <a:solidFill>
                <a:srgbClr val="333333"/>
              </a:solidFill>
            </a:endParaRPr>
          </a:p>
        </p:txBody>
      </p:sp>
      <p:pic>
        <p:nvPicPr>
          <p:cNvPr id="4" name="Resim 3">
            <a:extLst>
              <a:ext uri="{FF2B5EF4-FFF2-40B4-BE49-F238E27FC236}">
                <a16:creationId xmlns:a16="http://schemas.microsoft.com/office/drawing/2014/main" xmlns="" id="{1ABA4795-1DFD-4CC3-AC74-3D7CECA6D3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0427" y="1873871"/>
            <a:ext cx="4177748" cy="4177748"/>
          </a:xfrm>
          <a:prstGeom prst="rect">
            <a:avLst/>
          </a:prstGeom>
          <a:ln>
            <a:noFill/>
          </a:ln>
          <a:effectLst>
            <a:softEdge rad="112500"/>
          </a:effectLst>
        </p:spPr>
      </p:pic>
    </p:spTree>
    <p:extLst>
      <p:ext uri="{BB962C8B-B14F-4D97-AF65-F5344CB8AC3E}">
        <p14:creationId xmlns:p14="http://schemas.microsoft.com/office/powerpoint/2010/main" val="25460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a:buNone/>
            </a:pPr>
            <a:r>
              <a:rPr lang="tr-TR" u="sng" dirty="0" smtClean="0"/>
              <a:t>Siber Zorbalıkla ilgili videonun izlenilmesi</a:t>
            </a:r>
            <a:endParaRPr lang="tr-TR" u="sn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xmlns="" id="{C9A5AFEA-1BCA-4DBD-859B-90EE4E1B3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2744" y="1702732"/>
            <a:ext cx="4790143" cy="4790143"/>
          </a:xfrm>
          <a:prstGeom prst="rect">
            <a:avLst/>
          </a:prstGeom>
        </p:spPr>
      </p:pic>
      <p:sp>
        <p:nvSpPr>
          <p:cNvPr id="2" name="Başlık 1">
            <a:extLst>
              <a:ext uri="{FF2B5EF4-FFF2-40B4-BE49-F238E27FC236}">
                <a16:creationId xmlns:a16="http://schemas.microsoft.com/office/drawing/2014/main" xmlns="" id="{AD5FEACE-94CC-4AB6-A028-BBF27BFFF006}"/>
              </a:ext>
            </a:extLst>
          </p:cNvPr>
          <p:cNvSpPr>
            <a:spLocks noGrp="1"/>
          </p:cNvSpPr>
          <p:nvPr>
            <p:ph type="title"/>
          </p:nvPr>
        </p:nvSpPr>
        <p:spPr>
          <a:xfrm>
            <a:off x="533401" y="1928881"/>
            <a:ext cx="6346756" cy="1649206"/>
          </a:xfrm>
        </p:spPr>
        <p:txBody>
          <a:bodyPr>
            <a:normAutofit fontScale="90000"/>
          </a:bodyPr>
          <a:lstStyle/>
          <a:p>
            <a:r>
              <a:rPr lang="tr-TR" sz="2200" b="1" dirty="0">
                <a:solidFill>
                  <a:srgbClr val="333333"/>
                </a:solidFill>
                <a:latin typeface="+mn-lt"/>
              </a:rPr>
              <a:t>İstismar; </a:t>
            </a:r>
            <a:br>
              <a:rPr lang="tr-TR" sz="2200" b="1" dirty="0">
                <a:solidFill>
                  <a:srgbClr val="333333"/>
                </a:solidFill>
                <a:latin typeface="+mn-lt"/>
              </a:rPr>
            </a:br>
            <a:r>
              <a:rPr lang="tr-TR" sz="2200" dirty="0">
                <a:solidFill>
                  <a:srgbClr val="333333"/>
                </a:solidFill>
                <a:latin typeface="+mn-lt"/>
              </a:rPr>
              <a:t>Sanal ortamda kötü niyetli kişi veya gruplar tarafından mağdurun </a:t>
            </a:r>
            <a:r>
              <a:rPr lang="tr-TR" sz="2200" b="0" i="0" dirty="0">
                <a:solidFill>
                  <a:srgbClr val="000000"/>
                </a:solidFill>
                <a:effectLst/>
                <a:latin typeface="+mn-lt"/>
              </a:rPr>
              <a:t>fiziksel ya da psikolojik gelişimini olumsuz olarak etkileyen davranışlardır.</a:t>
            </a:r>
            <a:r>
              <a:rPr lang="tr-TR" sz="2200" dirty="0">
                <a:solidFill>
                  <a:srgbClr val="333333"/>
                </a:solidFill>
                <a:latin typeface="+mn-lt"/>
              </a:rPr>
              <a:t> </a:t>
            </a:r>
            <a:r>
              <a:rPr lang="tr-TR" sz="4400" dirty="0">
                <a:solidFill>
                  <a:srgbClr val="333333"/>
                </a:solidFill>
              </a:rPr>
              <a:t/>
            </a:r>
            <a:br>
              <a:rPr lang="tr-TR" sz="4400" dirty="0">
                <a:solidFill>
                  <a:srgbClr val="333333"/>
                </a:solidFill>
              </a:rPr>
            </a:br>
            <a:endParaRPr lang="tr-TR" dirty="0"/>
          </a:p>
        </p:txBody>
      </p:sp>
      <p:sp>
        <p:nvSpPr>
          <p:cNvPr id="4" name="Başlık 1">
            <a:extLst>
              <a:ext uri="{FF2B5EF4-FFF2-40B4-BE49-F238E27FC236}">
                <a16:creationId xmlns:a16="http://schemas.microsoft.com/office/drawing/2014/main" xmlns="" id="{619E3F20-8836-40DF-AA83-AF0659DE114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latin typeface="Ubuntu"/>
              </a:rPr>
              <a:t>Zorbalık, İstismar ve Güvenlik Sorunları</a:t>
            </a:r>
          </a:p>
        </p:txBody>
      </p:sp>
    </p:spTree>
    <p:extLst>
      <p:ext uri="{BB962C8B-B14F-4D97-AF65-F5344CB8AC3E}">
        <p14:creationId xmlns:p14="http://schemas.microsoft.com/office/powerpoint/2010/main" val="31431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DD605A5-F4C1-4016-9CB2-0555A05FEAE3}"/>
              </a:ext>
            </a:extLst>
          </p:cNvPr>
          <p:cNvSpPr>
            <a:spLocks noGrp="1"/>
          </p:cNvSpPr>
          <p:nvPr>
            <p:ph type="title"/>
          </p:nvPr>
        </p:nvSpPr>
        <p:spPr/>
        <p:txBody>
          <a:bodyPr/>
          <a:lstStyle/>
          <a:p>
            <a:pPr algn="ctr"/>
            <a:r>
              <a:rPr lang="tr-TR" b="1" dirty="0">
                <a:latin typeface="Ubuntu"/>
              </a:rPr>
              <a:t>Bilinçli Teknoloji Kullanımı Nedir?</a:t>
            </a:r>
          </a:p>
        </p:txBody>
      </p:sp>
      <p:sp>
        <p:nvSpPr>
          <p:cNvPr id="3" name="İçerik Yer Tutucusu 2">
            <a:extLst>
              <a:ext uri="{FF2B5EF4-FFF2-40B4-BE49-F238E27FC236}">
                <a16:creationId xmlns:a16="http://schemas.microsoft.com/office/drawing/2014/main" xmlns="" id="{A6A0C1BE-DDB6-4412-9070-5048496CA68E}"/>
              </a:ext>
            </a:extLst>
          </p:cNvPr>
          <p:cNvSpPr>
            <a:spLocks noGrp="1"/>
          </p:cNvSpPr>
          <p:nvPr>
            <p:ph idx="1"/>
          </p:nvPr>
        </p:nvSpPr>
        <p:spPr>
          <a:xfrm>
            <a:off x="838200" y="1825625"/>
            <a:ext cx="6083105" cy="4351338"/>
          </a:xfrm>
        </p:spPr>
        <p:txBody>
          <a:bodyPr>
            <a:normAutofit fontScale="85000" lnSpcReduction="20000"/>
          </a:bodyPr>
          <a:lstStyle/>
          <a:p>
            <a:pPr marL="0" indent="0">
              <a:buNone/>
            </a:pPr>
            <a:r>
              <a:rPr lang="tr-TR" sz="2000" dirty="0"/>
              <a:t>	</a:t>
            </a:r>
            <a:r>
              <a:rPr lang="tr-TR" sz="2200" dirty="0"/>
              <a:t>Günümüzde nerdeyse artık tüm evlerde bulunan bilgisayar, akıllı telefon ve televizyon çağımız gereğince gerekli araçlardır. Bu teknolojik araçların temel amacı insanlara kolaylık sağlamasıdır.</a:t>
            </a:r>
          </a:p>
          <a:p>
            <a:pPr marL="0" indent="0">
              <a:buNone/>
            </a:pPr>
            <a:endParaRPr lang="tr-TR" sz="2200" dirty="0"/>
          </a:p>
          <a:p>
            <a:pPr marL="0" indent="0">
              <a:buNone/>
            </a:pPr>
            <a:r>
              <a:rPr lang="tr-TR" sz="2200" dirty="0"/>
              <a:t>	</a:t>
            </a:r>
            <a:r>
              <a:rPr lang="tr-TR" sz="2200" b="1" dirty="0">
                <a:solidFill>
                  <a:srgbClr val="FF0000"/>
                </a:solidFill>
              </a:rPr>
              <a:t>Teknolojinin yaşamı kolaylaştırmak amacıyla gereğinde kullanılması ve hayatın diğer bölümlerini (aile ilişkileri, çalışma, sosyal ilişkiler, oyun, uyku, yemek vb.) olumsuz etkilememesi bilinçli teknoloji kullanımı olarak tanımlanabilir.</a:t>
            </a:r>
          </a:p>
          <a:p>
            <a:pPr marL="0" indent="0">
              <a:buNone/>
            </a:pPr>
            <a:endParaRPr lang="tr-TR" sz="2200" dirty="0"/>
          </a:p>
          <a:p>
            <a:pPr marL="0" indent="0">
              <a:buNone/>
            </a:pPr>
            <a:r>
              <a:rPr lang="tr-TR" sz="2200" dirty="0"/>
              <a:t>	Bu tanımdan yola çıkarak teknolojinin yararları üzerinde durmamız gerektiğini düşünebiliriz fakat bilinçli kullanılmadığı durumlarda teknolojinin zararları ile karşı karşıya kalıyoruz.</a:t>
            </a:r>
          </a:p>
          <a:p>
            <a:pPr marL="0" indent="0">
              <a:buNone/>
            </a:pPr>
            <a:endParaRPr lang="tr-TR" sz="2000" dirty="0"/>
          </a:p>
          <a:p>
            <a:pPr marL="0" indent="0">
              <a:buNone/>
            </a:pPr>
            <a:r>
              <a:rPr lang="tr-TR" sz="2000" b="0" i="0" dirty="0">
                <a:solidFill>
                  <a:srgbClr val="727272"/>
                </a:solidFill>
                <a:effectLst/>
              </a:rPr>
              <a:t> </a:t>
            </a:r>
            <a:endParaRPr lang="tr-TR" sz="2000" dirty="0"/>
          </a:p>
        </p:txBody>
      </p:sp>
      <p:pic>
        <p:nvPicPr>
          <p:cNvPr id="5" name="Resim 4">
            <a:extLst>
              <a:ext uri="{FF2B5EF4-FFF2-40B4-BE49-F238E27FC236}">
                <a16:creationId xmlns:a16="http://schemas.microsoft.com/office/drawing/2014/main" xmlns="" id="{65F95E40-E851-4D23-B6E4-B0BE966047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2275" y="1825625"/>
            <a:ext cx="5105400" cy="3791220"/>
          </a:xfrm>
          <a:prstGeom prst="rect">
            <a:avLst/>
          </a:prstGeom>
        </p:spPr>
      </p:pic>
    </p:spTree>
    <p:extLst>
      <p:ext uri="{BB962C8B-B14F-4D97-AF65-F5344CB8AC3E}">
        <p14:creationId xmlns:p14="http://schemas.microsoft.com/office/powerpoint/2010/main" val="17728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16"/>
          <p:cNvGrpSpPr/>
          <p:nvPr/>
        </p:nvGrpSpPr>
        <p:grpSpPr>
          <a:xfrm>
            <a:off x="102081322" y="-32220108"/>
            <a:ext cx="795020" cy="913816"/>
            <a:chOff x="1019818" y="854511"/>
            <a:chExt cx="795020" cy="913816"/>
          </a:xfrm>
        </p:grpSpPr>
        <p:sp>
          <p:nvSpPr>
            <p:cNvPr id="18" name="Altıgen 17"/>
            <p:cNvSpPr/>
            <p:nvPr/>
          </p:nvSpPr>
          <p:spPr>
            <a:xfrm rot="5400000">
              <a:off x="960420" y="913909"/>
              <a:ext cx="913816" cy="795020"/>
            </a:xfrm>
            <a:prstGeom prst="hexagon">
              <a:avLst>
                <a:gd name="adj" fmla="val 25000"/>
                <a:gd name="vf" fmla="val 1154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Altıgen 4"/>
            <p:cNvSpPr txBox="1"/>
            <p:nvPr/>
          </p:nvSpPr>
          <p:spPr>
            <a:xfrm>
              <a:off x="1143709" y="996914"/>
              <a:ext cx="547238" cy="629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100">
                <a:solidFill>
                  <a:prstClr val="white"/>
                </a:solidFill>
              </a:endParaRPr>
            </a:p>
          </p:txBody>
        </p:sp>
      </p:grpSp>
      <p:sp>
        <p:nvSpPr>
          <p:cNvPr id="2" name="Slayt Numarası Yer Tutucusu 1"/>
          <p:cNvSpPr>
            <a:spLocks noGrp="1"/>
          </p:cNvSpPr>
          <p:nvPr>
            <p:ph type="sldNum" sz="quarter" idx="12"/>
          </p:nvPr>
        </p:nvSpPr>
        <p:spPr/>
        <p:txBody>
          <a:bodyPr/>
          <a:lstStyle/>
          <a:p>
            <a:fld id="{00D46278-F9A5-4B32-8074-9A8435E136F7}" type="slidenum">
              <a:rPr lang="tr-TR" smtClean="0">
                <a:solidFill>
                  <a:prstClr val="black">
                    <a:tint val="75000"/>
                  </a:prstClr>
                </a:solidFill>
              </a:rPr>
              <a:pPr/>
              <a:t>20</a:t>
            </a:fld>
            <a:endParaRPr lang="tr-TR">
              <a:solidFill>
                <a:prstClr val="black">
                  <a:tint val="75000"/>
                </a:prstClr>
              </a:solidFill>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31" y="1672"/>
            <a:ext cx="12194979" cy="6856327"/>
          </a:xfrm>
          <a:prstGeom prst="rect">
            <a:avLst/>
          </a:prstGeom>
        </p:spPr>
      </p:pic>
      <p:sp>
        <p:nvSpPr>
          <p:cNvPr id="16" name="Dikdörtgen 15"/>
          <p:cNvSpPr/>
          <p:nvPr/>
        </p:nvSpPr>
        <p:spPr>
          <a:xfrm>
            <a:off x="9779323" y="0"/>
            <a:ext cx="2661319" cy="6953534"/>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spcAft>
                <a:spcPts val="1200"/>
              </a:spcAft>
            </a:pPr>
            <a:endParaRPr lang="tr-TR" sz="3200" dirty="0" smtClean="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8" name="Metin kutusu 7"/>
          <p:cNvSpPr txBox="1"/>
          <p:nvPr/>
        </p:nvSpPr>
        <p:spPr>
          <a:xfrm>
            <a:off x="7452604" y="6509278"/>
            <a:ext cx="2315890" cy="307777"/>
          </a:xfrm>
          <a:prstGeom prst="rect">
            <a:avLst/>
          </a:prstGeom>
          <a:noFill/>
        </p:spPr>
        <p:txBody>
          <a:bodyPr wrap="none" rtlCol="0">
            <a:spAutoFit/>
          </a:bodyPr>
          <a:lstStyle/>
          <a:p>
            <a:r>
              <a:rPr lang="tr-TR" sz="1400" dirty="0" smtClean="0">
                <a:solidFill>
                  <a:schemeClr val="bg1">
                    <a:lumMod val="50000"/>
                  </a:schemeClr>
                </a:solidFill>
              </a:rPr>
              <a:t>Kaynak: www.hurriyet.com.tr</a:t>
            </a:r>
            <a:endParaRPr lang="tr-TR" sz="1400" dirty="0">
              <a:solidFill>
                <a:schemeClr val="bg1">
                  <a:lumMod val="50000"/>
                </a:schemeClr>
              </a:solidFill>
            </a:endParaRPr>
          </a:p>
        </p:txBody>
      </p:sp>
      <p:sp>
        <p:nvSpPr>
          <p:cNvPr id="9" name="Dikdörtgen 8"/>
          <p:cNvSpPr/>
          <p:nvPr/>
        </p:nvSpPr>
        <p:spPr>
          <a:xfrm>
            <a:off x="-1" y="-95534"/>
            <a:ext cx="2415655" cy="6953534"/>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spcAft>
                <a:spcPts val="1200"/>
              </a:spcAft>
            </a:pPr>
            <a:endParaRPr lang="tr-TR" sz="3200" dirty="0" smtClean="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8819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38A190D-93D0-48C1-8C94-AFF16D3019FF}"/>
              </a:ext>
            </a:extLst>
          </p:cNvPr>
          <p:cNvSpPr>
            <a:spLocks noGrp="1"/>
          </p:cNvSpPr>
          <p:nvPr>
            <p:ph type="title"/>
          </p:nvPr>
        </p:nvSpPr>
        <p:spPr>
          <a:xfrm>
            <a:off x="639417" y="1968638"/>
            <a:ext cx="6172200" cy="2576858"/>
          </a:xfrm>
        </p:spPr>
        <p:txBody>
          <a:bodyPr>
            <a:normAutofit/>
          </a:bodyPr>
          <a:lstStyle/>
          <a:p>
            <a:r>
              <a:rPr lang="tr-TR" sz="2200" b="1" dirty="0">
                <a:solidFill>
                  <a:srgbClr val="333333"/>
                </a:solidFill>
                <a:latin typeface="+mn-lt"/>
              </a:rPr>
              <a:t>Güvenlik Sorunları;</a:t>
            </a:r>
            <a:br>
              <a:rPr lang="tr-TR" sz="2200" b="1" dirty="0">
                <a:solidFill>
                  <a:srgbClr val="333333"/>
                </a:solidFill>
                <a:latin typeface="+mn-lt"/>
              </a:rPr>
            </a:br>
            <a:r>
              <a:rPr lang="tr-TR" sz="2200" b="1" i="0" dirty="0">
                <a:solidFill>
                  <a:srgbClr val="000000"/>
                </a:solidFill>
                <a:effectLst/>
                <a:latin typeface="+mn-lt"/>
              </a:rPr>
              <a:t> </a:t>
            </a:r>
            <a:r>
              <a:rPr lang="tr-TR" sz="2200" i="0" dirty="0">
                <a:solidFill>
                  <a:srgbClr val="000000"/>
                </a:solidFill>
                <a:effectLst/>
                <a:latin typeface="+mn-lt"/>
              </a:rPr>
              <a:t>Sanal Güvenlik en kaba anlatımıyla internet ortamındaki tehlikelere karşı korunmaktır. Bu tehlikeler, virüsler, sakıncalı site ve içerikler ayrıca kötü niyetli internet kullanıcıları olabilir. Bu tehlikelerin hepsi sanal ortamda karşımıza çıkabilir. </a:t>
            </a:r>
            <a:r>
              <a:rPr lang="tr-TR" sz="4400" dirty="0"/>
              <a:t/>
            </a:r>
            <a:br>
              <a:rPr lang="tr-TR" sz="4400" dirty="0"/>
            </a:br>
            <a:endParaRPr lang="tr-TR" dirty="0"/>
          </a:p>
        </p:txBody>
      </p:sp>
      <p:sp>
        <p:nvSpPr>
          <p:cNvPr id="4" name="Başlık 1">
            <a:extLst>
              <a:ext uri="{FF2B5EF4-FFF2-40B4-BE49-F238E27FC236}">
                <a16:creationId xmlns:a16="http://schemas.microsoft.com/office/drawing/2014/main" xmlns="" id="{63FCC57B-C949-48FB-8C05-1E7324548AD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latin typeface="Ubuntu"/>
              </a:rPr>
              <a:t>Zorbalık, İstismar ve Güvenlik Sorunları</a:t>
            </a:r>
          </a:p>
        </p:txBody>
      </p:sp>
      <p:pic>
        <p:nvPicPr>
          <p:cNvPr id="6" name="Resim 5">
            <a:extLst>
              <a:ext uri="{FF2B5EF4-FFF2-40B4-BE49-F238E27FC236}">
                <a16:creationId xmlns:a16="http://schemas.microsoft.com/office/drawing/2014/main" xmlns="" id="{D86F681F-3293-4E31-A0C5-1268193FC3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3526" y="1421813"/>
            <a:ext cx="4289874" cy="4289874"/>
          </a:xfrm>
          <a:prstGeom prst="rect">
            <a:avLst/>
          </a:prstGeom>
        </p:spPr>
      </p:pic>
    </p:spTree>
    <p:extLst>
      <p:ext uri="{BB962C8B-B14F-4D97-AF65-F5344CB8AC3E}">
        <p14:creationId xmlns:p14="http://schemas.microsoft.com/office/powerpoint/2010/main" val="316932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CC1B2C3-E3B6-4618-B736-433D182E3E97}"/>
              </a:ext>
            </a:extLst>
          </p:cNvPr>
          <p:cNvSpPr>
            <a:spLocks noGrp="1"/>
          </p:cNvSpPr>
          <p:nvPr>
            <p:ph idx="1"/>
          </p:nvPr>
        </p:nvSpPr>
        <p:spPr>
          <a:xfrm>
            <a:off x="689610" y="1905634"/>
            <a:ext cx="6488430" cy="4952365"/>
          </a:xfrm>
        </p:spPr>
        <p:txBody>
          <a:bodyPr>
            <a:normAutofit/>
          </a:bodyPr>
          <a:lstStyle/>
          <a:p>
            <a:pPr>
              <a:buFont typeface="Wingdings" panose="05000000000000000000" pitchFamily="2" charset="2"/>
              <a:buChar char="v"/>
            </a:pPr>
            <a:r>
              <a:rPr lang="tr-TR" sz="2000" dirty="0"/>
              <a:t>Çocuğunuza siber zorbalığın ne olduğunu ve karşılaştığında neler yapabileceğini anlatın</a:t>
            </a:r>
          </a:p>
          <a:p>
            <a:pPr marL="0" indent="0">
              <a:buNone/>
            </a:pPr>
            <a:endParaRPr lang="tr-TR" sz="800" dirty="0"/>
          </a:p>
          <a:p>
            <a:pPr>
              <a:buFont typeface="Wingdings" panose="05000000000000000000" pitchFamily="2" charset="2"/>
              <a:buChar char="v"/>
            </a:pPr>
            <a:r>
              <a:rPr lang="tr-TR" sz="2000" u="sng" dirty="0"/>
              <a:t>Çocuğunuzla yeterince kaliteli zaman geçirin.</a:t>
            </a:r>
          </a:p>
          <a:p>
            <a:pPr marL="0" indent="0">
              <a:buNone/>
            </a:pPr>
            <a:endParaRPr lang="tr-TR" sz="800" dirty="0"/>
          </a:p>
          <a:p>
            <a:pPr>
              <a:buFont typeface="Wingdings" panose="05000000000000000000" pitchFamily="2" charset="2"/>
              <a:buChar char="v"/>
            </a:pPr>
            <a:r>
              <a:rPr lang="tr-TR" sz="2000" dirty="0"/>
              <a:t>Çocuğunuzun empati, şefkat, merhamet gibi kavramları öğrenmesini sağlayacak davranışlarda bulunun.</a:t>
            </a:r>
          </a:p>
          <a:p>
            <a:pPr marL="0" indent="0">
              <a:buNone/>
            </a:pPr>
            <a:endParaRPr lang="tr-TR" sz="800" dirty="0"/>
          </a:p>
          <a:p>
            <a:pPr>
              <a:buFont typeface="Wingdings" panose="05000000000000000000" pitchFamily="2" charset="2"/>
              <a:buChar char="v"/>
            </a:pPr>
            <a:r>
              <a:rPr lang="tr-TR" sz="2000" dirty="0"/>
              <a:t>İnternetin doğru ve güvenli kullanım yöntemlerini çocuğunuza öğretin ve bu konuda doğru model olun.</a:t>
            </a:r>
          </a:p>
          <a:p>
            <a:pPr marL="0" indent="0">
              <a:buNone/>
            </a:pPr>
            <a:endParaRPr lang="tr-TR" sz="800" dirty="0"/>
          </a:p>
          <a:p>
            <a:pPr>
              <a:buFont typeface="Wingdings" panose="05000000000000000000" pitchFamily="2" charset="2"/>
              <a:buChar char="v"/>
            </a:pPr>
            <a:r>
              <a:rPr lang="tr-TR" sz="2000" dirty="0"/>
              <a:t>Çocuğunuzun şiddet içerikli oyunlar  ve filmler izlemelerine müsaade etmeyin.</a:t>
            </a:r>
          </a:p>
        </p:txBody>
      </p:sp>
      <p:sp>
        <p:nvSpPr>
          <p:cNvPr id="4" name="Başlık 1">
            <a:extLst>
              <a:ext uri="{FF2B5EF4-FFF2-40B4-BE49-F238E27FC236}">
                <a16:creationId xmlns:a16="http://schemas.microsoft.com/office/drawing/2014/main" xmlns="" id="{5678531F-CDE6-4B1A-ADA4-8092A1D11B7D}"/>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latin typeface="Ubuntu"/>
              </a:rPr>
              <a:t>Siber Zorbalığın Önüne Geçebilmek İçin;</a:t>
            </a:r>
          </a:p>
        </p:txBody>
      </p:sp>
      <p:pic>
        <p:nvPicPr>
          <p:cNvPr id="8" name="Resim 7">
            <a:extLst>
              <a:ext uri="{FF2B5EF4-FFF2-40B4-BE49-F238E27FC236}">
                <a16:creationId xmlns:a16="http://schemas.microsoft.com/office/drawing/2014/main" xmlns="" id="{5E246B86-5456-4D13-9D06-1634E8957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846" y="1509381"/>
            <a:ext cx="5224154" cy="4351338"/>
          </a:xfrm>
          <a:prstGeom prst="rect">
            <a:avLst/>
          </a:prstGeom>
        </p:spPr>
      </p:pic>
    </p:spTree>
    <p:extLst>
      <p:ext uri="{BB962C8B-B14F-4D97-AF65-F5344CB8AC3E}">
        <p14:creationId xmlns:p14="http://schemas.microsoft.com/office/powerpoint/2010/main" val="361454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E2A526DC-D4DE-41DC-8D2A-4B7B5A6D66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37" t="8289" r="3678" b="4171"/>
          <a:stretch/>
        </p:blipFill>
        <p:spPr>
          <a:xfrm>
            <a:off x="7606748" y="1576597"/>
            <a:ext cx="4519346" cy="4486275"/>
          </a:xfrm>
          <a:prstGeom prst="rect">
            <a:avLst/>
          </a:prstGeom>
        </p:spPr>
      </p:pic>
      <p:sp>
        <p:nvSpPr>
          <p:cNvPr id="2" name="Başlık 1">
            <a:extLst>
              <a:ext uri="{FF2B5EF4-FFF2-40B4-BE49-F238E27FC236}">
                <a16:creationId xmlns:a16="http://schemas.microsoft.com/office/drawing/2014/main" xmlns="" id="{FBFBABF8-8A75-42EB-A3BB-BF257282329E}"/>
              </a:ext>
            </a:extLst>
          </p:cNvPr>
          <p:cNvSpPr>
            <a:spLocks noGrp="1"/>
          </p:cNvSpPr>
          <p:nvPr>
            <p:ph type="title"/>
          </p:nvPr>
        </p:nvSpPr>
        <p:spPr/>
        <p:txBody>
          <a:bodyPr>
            <a:normAutofit fontScale="90000"/>
          </a:bodyPr>
          <a:lstStyle/>
          <a:p>
            <a:pPr algn="ctr"/>
            <a:r>
              <a:rPr lang="tr-TR" b="1" dirty="0">
                <a:latin typeface="Ubuntu"/>
              </a:rPr>
              <a:t>Bilgisayar ve İnternet Teknolojisinin Barındırdığı Olası Risklere Karşı Neler Yapılabilir?</a:t>
            </a:r>
            <a:endParaRPr lang="tr-TR" dirty="0"/>
          </a:p>
        </p:txBody>
      </p:sp>
      <p:sp>
        <p:nvSpPr>
          <p:cNvPr id="3" name="İçerik Yer Tutucusu 2">
            <a:extLst>
              <a:ext uri="{FF2B5EF4-FFF2-40B4-BE49-F238E27FC236}">
                <a16:creationId xmlns:a16="http://schemas.microsoft.com/office/drawing/2014/main" xmlns="" id="{B8EF2D1F-D173-43D1-98E0-14732CE063F5}"/>
              </a:ext>
            </a:extLst>
          </p:cNvPr>
          <p:cNvSpPr>
            <a:spLocks noGrp="1"/>
          </p:cNvSpPr>
          <p:nvPr>
            <p:ph idx="1"/>
          </p:nvPr>
        </p:nvSpPr>
        <p:spPr>
          <a:xfrm>
            <a:off x="838200" y="2583923"/>
            <a:ext cx="6768548" cy="845077"/>
          </a:xfrm>
        </p:spPr>
        <p:txBody>
          <a:bodyPr>
            <a:normAutofit/>
          </a:bodyPr>
          <a:lstStyle/>
          <a:p>
            <a:pPr>
              <a:buFont typeface="Wingdings" panose="05000000000000000000" pitchFamily="2" charset="2"/>
              <a:buChar char="v"/>
            </a:pPr>
            <a:r>
              <a:rPr lang="tr-TR" sz="1800" u="sng" dirty="0"/>
              <a:t>İnternet ortamında her zaman insanların kendilerini tanıttıklarından farklı olabileceği unutulmamalı, bu konuda çocuğunuz bilinçlendirilmelidir.</a:t>
            </a:r>
          </a:p>
        </p:txBody>
      </p:sp>
      <p:sp>
        <p:nvSpPr>
          <p:cNvPr id="6" name="Metin kutusu 5">
            <a:extLst>
              <a:ext uri="{FF2B5EF4-FFF2-40B4-BE49-F238E27FC236}">
                <a16:creationId xmlns:a16="http://schemas.microsoft.com/office/drawing/2014/main" xmlns="" id="{6B3526B1-4594-4BC4-ABF5-B1A35F9278A8}"/>
              </a:ext>
            </a:extLst>
          </p:cNvPr>
          <p:cNvSpPr txBox="1"/>
          <p:nvPr/>
        </p:nvSpPr>
        <p:spPr>
          <a:xfrm>
            <a:off x="838670" y="1698212"/>
            <a:ext cx="6332220" cy="646331"/>
          </a:xfrm>
          <a:prstGeom prst="rect">
            <a:avLst/>
          </a:prstGeom>
          <a:noFill/>
        </p:spPr>
        <p:txBody>
          <a:bodyPr wrap="square" rtlCol="0">
            <a:spAutoFit/>
          </a:bodyPr>
          <a:lstStyle/>
          <a:p>
            <a:pPr>
              <a:buFont typeface="Wingdings" panose="05000000000000000000" pitchFamily="2" charset="2"/>
              <a:buChar char="v"/>
            </a:pPr>
            <a:r>
              <a:rPr lang="tr-TR" sz="1800" dirty="0"/>
              <a:t>Öncelikler en az çocuklarınız kadar internet ve dijital aletler hakkında bilgi sahibi olmalısınız</a:t>
            </a:r>
          </a:p>
        </p:txBody>
      </p:sp>
      <p:sp>
        <p:nvSpPr>
          <p:cNvPr id="7" name="Metin kutusu 6">
            <a:extLst>
              <a:ext uri="{FF2B5EF4-FFF2-40B4-BE49-F238E27FC236}">
                <a16:creationId xmlns:a16="http://schemas.microsoft.com/office/drawing/2014/main" xmlns="" id="{5A8BE726-6C26-4802-A1F0-A6271A386163}"/>
              </a:ext>
            </a:extLst>
          </p:cNvPr>
          <p:cNvSpPr txBox="1"/>
          <p:nvPr/>
        </p:nvSpPr>
        <p:spPr>
          <a:xfrm>
            <a:off x="838199" y="4439325"/>
            <a:ext cx="6639045" cy="2031325"/>
          </a:xfrm>
          <a:prstGeom prst="rect">
            <a:avLst/>
          </a:prstGeom>
          <a:noFill/>
        </p:spPr>
        <p:txBody>
          <a:bodyPr wrap="square" rtlCol="0">
            <a:spAutoFit/>
          </a:bodyPr>
          <a:lstStyle/>
          <a:p>
            <a:pPr marL="285750" indent="-285750">
              <a:buFont typeface="Wingdings" panose="05000000000000000000" pitchFamily="2" charset="2"/>
              <a:buChar char="v"/>
            </a:pPr>
            <a:r>
              <a:rPr lang="tr-TR" sz="1800" b="1" dirty="0">
                <a:solidFill>
                  <a:srgbClr val="FF0000"/>
                </a:solidFill>
              </a:rPr>
              <a:t>Çocuğunuzun yaşı ve gelişim düzeyi dikkate alınarak, makul süre sınırlamalarının konması ve kullanımının sınırlandırılması şarttır.                                                                         (Tamamen yasaklamak sağlıklı bir yöntem olmadığı gibi daha cazip hale getirebilir. Bunun yerine faydalı kullanım yollarını  göstermek, kullanım saatlerini sınırlamak, zararsız sitelere ilgilerini çekmek gerekir.)</a:t>
            </a:r>
          </a:p>
          <a:p>
            <a:endParaRPr lang="tr-TR" dirty="0"/>
          </a:p>
        </p:txBody>
      </p:sp>
      <p:sp>
        <p:nvSpPr>
          <p:cNvPr id="9" name="Metin kutusu 8">
            <a:extLst>
              <a:ext uri="{FF2B5EF4-FFF2-40B4-BE49-F238E27FC236}">
                <a16:creationId xmlns:a16="http://schemas.microsoft.com/office/drawing/2014/main" xmlns="" id="{54DF6169-698F-439F-AD67-72518B08A2ED}"/>
              </a:ext>
            </a:extLst>
          </p:cNvPr>
          <p:cNvSpPr txBox="1"/>
          <p:nvPr/>
        </p:nvSpPr>
        <p:spPr>
          <a:xfrm>
            <a:off x="838200" y="3553614"/>
            <a:ext cx="6639046" cy="646331"/>
          </a:xfrm>
          <a:prstGeom prst="rect">
            <a:avLst/>
          </a:prstGeom>
          <a:noFill/>
        </p:spPr>
        <p:txBody>
          <a:bodyPr wrap="square" rtlCol="0">
            <a:spAutoFit/>
          </a:bodyPr>
          <a:lstStyle/>
          <a:p>
            <a:pPr marL="285750" indent="-285750">
              <a:buFont typeface="Wingdings" panose="05000000000000000000" pitchFamily="2" charset="2"/>
              <a:buChar char="v"/>
            </a:pPr>
            <a:r>
              <a:rPr lang="tr-TR" sz="1800" dirty="0"/>
              <a:t>Çocuğunuzla birlikte makul kuralların olduğu bir liste hazırlanmalıdır.</a:t>
            </a:r>
          </a:p>
        </p:txBody>
      </p:sp>
    </p:spTree>
    <p:extLst>
      <p:ext uri="{BB962C8B-B14F-4D97-AF65-F5344CB8AC3E}">
        <p14:creationId xmlns:p14="http://schemas.microsoft.com/office/powerpoint/2010/main" val="2376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A9304A2-5133-4B7A-A44B-06EC6E21C76D}"/>
              </a:ext>
            </a:extLst>
          </p:cNvPr>
          <p:cNvSpPr>
            <a:spLocks noGrp="1"/>
          </p:cNvSpPr>
          <p:nvPr>
            <p:ph type="title"/>
          </p:nvPr>
        </p:nvSpPr>
        <p:spPr/>
        <p:txBody>
          <a:bodyPr>
            <a:normAutofit fontScale="90000"/>
          </a:bodyPr>
          <a:lstStyle/>
          <a:p>
            <a:pPr algn="ctr"/>
            <a:r>
              <a:rPr lang="tr-TR" b="1" dirty="0">
                <a:latin typeface="Ubuntu"/>
              </a:rPr>
              <a:t>Bilgisayar ve İnternet Teknolojisinin Barındırdığı Olası Risklere Karşı Neler Yapılabilir?</a:t>
            </a:r>
            <a:endParaRPr lang="tr-TR" dirty="0"/>
          </a:p>
        </p:txBody>
      </p:sp>
      <p:sp>
        <p:nvSpPr>
          <p:cNvPr id="3" name="İçerik Yer Tutucusu 2">
            <a:extLst>
              <a:ext uri="{FF2B5EF4-FFF2-40B4-BE49-F238E27FC236}">
                <a16:creationId xmlns:a16="http://schemas.microsoft.com/office/drawing/2014/main" xmlns="" id="{9997FFD2-B1E8-4826-9289-B8DC36E69011}"/>
              </a:ext>
            </a:extLst>
          </p:cNvPr>
          <p:cNvSpPr>
            <a:spLocks noGrp="1"/>
          </p:cNvSpPr>
          <p:nvPr>
            <p:ph idx="1"/>
          </p:nvPr>
        </p:nvSpPr>
        <p:spPr>
          <a:xfrm>
            <a:off x="794575" y="2724525"/>
            <a:ext cx="6026426" cy="923331"/>
          </a:xfrm>
        </p:spPr>
        <p:txBody>
          <a:bodyPr>
            <a:normAutofit fontScale="92500" lnSpcReduction="10000"/>
          </a:bodyPr>
          <a:lstStyle/>
          <a:p>
            <a:pPr>
              <a:buFont typeface="Wingdings" panose="05000000000000000000" pitchFamily="2" charset="2"/>
              <a:buChar char="v"/>
            </a:pPr>
            <a:endParaRPr lang="tr-TR" sz="2000" dirty="0"/>
          </a:p>
          <a:p>
            <a:pPr>
              <a:buFont typeface="Wingdings" panose="05000000000000000000" pitchFamily="2" charset="2"/>
              <a:buChar char="v"/>
            </a:pPr>
            <a:r>
              <a:rPr lang="tr-TR" sz="2000" dirty="0"/>
              <a:t>İnternet kullanımı çocuğunuzun gündelik yaşamını  ciddi anlamda olumsuz etkiliyorsa bir uzmana başvurunuz</a:t>
            </a:r>
          </a:p>
          <a:p>
            <a:pPr>
              <a:buFont typeface="Wingdings" panose="05000000000000000000" pitchFamily="2" charset="2"/>
              <a:buChar char="v"/>
            </a:pPr>
            <a:endParaRPr lang="tr-TR" sz="2000" dirty="0"/>
          </a:p>
          <a:p>
            <a:pPr marL="0" indent="0">
              <a:buNone/>
            </a:pPr>
            <a:endParaRPr lang="tr-TR" sz="2000" dirty="0"/>
          </a:p>
        </p:txBody>
      </p:sp>
      <p:pic>
        <p:nvPicPr>
          <p:cNvPr id="5" name="Resim 4">
            <a:extLst>
              <a:ext uri="{FF2B5EF4-FFF2-40B4-BE49-F238E27FC236}">
                <a16:creationId xmlns:a16="http://schemas.microsoft.com/office/drawing/2014/main" xmlns="" id="{7E9DD677-92E5-4BB2-B58B-6849EF12DB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5829" y="729064"/>
            <a:ext cx="5837583" cy="5837583"/>
          </a:xfrm>
          <a:prstGeom prst="rect">
            <a:avLst/>
          </a:prstGeom>
        </p:spPr>
      </p:pic>
      <p:sp>
        <p:nvSpPr>
          <p:cNvPr id="4" name="Metin kutusu 3">
            <a:extLst>
              <a:ext uri="{FF2B5EF4-FFF2-40B4-BE49-F238E27FC236}">
                <a16:creationId xmlns:a16="http://schemas.microsoft.com/office/drawing/2014/main" xmlns="" id="{19C4A7EA-D4BF-46E7-AB99-1F9D32E128FD}"/>
              </a:ext>
            </a:extLst>
          </p:cNvPr>
          <p:cNvSpPr txBox="1"/>
          <p:nvPr/>
        </p:nvSpPr>
        <p:spPr>
          <a:xfrm>
            <a:off x="794575" y="1967687"/>
            <a:ext cx="5626616" cy="646331"/>
          </a:xfrm>
          <a:prstGeom prst="rect">
            <a:avLst/>
          </a:prstGeom>
          <a:noFill/>
        </p:spPr>
        <p:txBody>
          <a:bodyPr wrap="square" rtlCol="0">
            <a:spAutoFit/>
          </a:bodyPr>
          <a:lstStyle/>
          <a:p>
            <a:pPr marL="285750" indent="-285750">
              <a:buFont typeface="Wingdings" panose="05000000000000000000" pitchFamily="2" charset="2"/>
              <a:buChar char="v"/>
            </a:pPr>
            <a:r>
              <a:rPr lang="tr-TR" sz="1800" dirty="0"/>
              <a:t>Çocuğunuzun fotoğrafını hiçbir internet sitesinde veya haber grubunda paylaşmayınız.</a:t>
            </a:r>
          </a:p>
        </p:txBody>
      </p:sp>
      <p:sp>
        <p:nvSpPr>
          <p:cNvPr id="6" name="Metin kutusu 5">
            <a:extLst>
              <a:ext uri="{FF2B5EF4-FFF2-40B4-BE49-F238E27FC236}">
                <a16:creationId xmlns:a16="http://schemas.microsoft.com/office/drawing/2014/main" xmlns="" id="{0BFAC496-F35C-45B6-871F-08F7400259E8}"/>
              </a:ext>
            </a:extLst>
          </p:cNvPr>
          <p:cNvSpPr txBox="1"/>
          <p:nvPr/>
        </p:nvSpPr>
        <p:spPr>
          <a:xfrm>
            <a:off x="849775" y="5032851"/>
            <a:ext cx="5493068" cy="923330"/>
          </a:xfrm>
          <a:prstGeom prst="rect">
            <a:avLst/>
          </a:prstGeom>
          <a:noFill/>
        </p:spPr>
        <p:txBody>
          <a:bodyPr wrap="square" rtlCol="0">
            <a:spAutoFit/>
          </a:bodyPr>
          <a:lstStyle/>
          <a:p>
            <a:pPr marL="285750" indent="-285750">
              <a:buFont typeface="Wingdings" panose="05000000000000000000" pitchFamily="2" charset="2"/>
              <a:buChar char="v"/>
            </a:pPr>
            <a:r>
              <a:rPr lang="tr-TR" sz="1800" dirty="0"/>
              <a:t>Aile dışından birinin kontrolünüz olmadan bilgisayarı kullanmasına ve internette gezinmesine izin vermeyin.</a:t>
            </a:r>
          </a:p>
          <a:p>
            <a:pPr>
              <a:buFont typeface="Wingdings" panose="05000000000000000000" pitchFamily="2" charset="2"/>
              <a:buChar char="v"/>
            </a:pPr>
            <a:endParaRPr lang="tr-TR" sz="1800" dirty="0"/>
          </a:p>
        </p:txBody>
      </p:sp>
      <p:sp>
        <p:nvSpPr>
          <p:cNvPr id="8" name="Metin kutusu 7">
            <a:extLst>
              <a:ext uri="{FF2B5EF4-FFF2-40B4-BE49-F238E27FC236}">
                <a16:creationId xmlns:a16="http://schemas.microsoft.com/office/drawing/2014/main" xmlns="" id="{C03E3356-39DC-497B-B560-987120BAE6D3}"/>
              </a:ext>
            </a:extLst>
          </p:cNvPr>
          <p:cNvSpPr txBox="1"/>
          <p:nvPr/>
        </p:nvSpPr>
        <p:spPr>
          <a:xfrm>
            <a:off x="794575" y="4109521"/>
            <a:ext cx="5109783" cy="923330"/>
          </a:xfrm>
          <a:prstGeom prst="rect">
            <a:avLst/>
          </a:prstGeom>
          <a:noFill/>
        </p:spPr>
        <p:txBody>
          <a:bodyPr wrap="square" rtlCol="0">
            <a:spAutoFit/>
          </a:bodyPr>
          <a:lstStyle/>
          <a:p>
            <a:pPr marL="285750" indent="-285750">
              <a:buFont typeface="Wingdings" panose="05000000000000000000" pitchFamily="2" charset="2"/>
              <a:buChar char="v"/>
            </a:pPr>
            <a:r>
              <a:rPr lang="tr-TR" sz="1800" dirty="0"/>
              <a:t>Çocuğunuza yapmaması gereken şeyleri sebepleri ile söyleyin.</a:t>
            </a:r>
          </a:p>
          <a:p>
            <a:endParaRPr lang="tr-TR" dirty="0"/>
          </a:p>
        </p:txBody>
      </p:sp>
    </p:spTree>
    <p:extLst>
      <p:ext uri="{BB962C8B-B14F-4D97-AF65-F5344CB8AC3E}">
        <p14:creationId xmlns:p14="http://schemas.microsoft.com/office/powerpoint/2010/main" val="28281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34B4E8A-81B7-4566-B038-2FBCA6B3C94B}"/>
              </a:ext>
            </a:extLst>
          </p:cNvPr>
          <p:cNvSpPr>
            <a:spLocks noGrp="1"/>
          </p:cNvSpPr>
          <p:nvPr>
            <p:ph idx="1"/>
          </p:nvPr>
        </p:nvSpPr>
        <p:spPr>
          <a:xfrm>
            <a:off x="558730" y="2007798"/>
            <a:ext cx="5628861" cy="4312992"/>
          </a:xfrm>
        </p:spPr>
        <p:txBody>
          <a:bodyPr>
            <a:normAutofit/>
          </a:bodyPr>
          <a:lstStyle/>
          <a:p>
            <a:pPr>
              <a:buFont typeface="Wingdings" panose="05000000000000000000" pitchFamily="2" charset="2"/>
              <a:buChar char="v"/>
            </a:pPr>
            <a:r>
              <a:rPr lang="tr-TR" sz="1800" u="sng" dirty="0"/>
              <a:t>Teknoloji kullanımında onlara model olun.</a:t>
            </a:r>
          </a:p>
          <a:p>
            <a:pPr>
              <a:buFont typeface="Wingdings" panose="05000000000000000000" pitchFamily="2" charset="2"/>
              <a:buChar char="v"/>
            </a:pPr>
            <a:r>
              <a:rPr lang="tr-TR" sz="1800" dirty="0"/>
              <a:t>Çocuklarınıza koşulsuz sevginizi göstermelisiniz.</a:t>
            </a:r>
          </a:p>
          <a:p>
            <a:pPr>
              <a:buFont typeface="Wingdings" panose="05000000000000000000" pitchFamily="2" charset="2"/>
              <a:buChar char="v"/>
            </a:pPr>
            <a:r>
              <a:rPr lang="tr-TR" sz="1800" b="1" dirty="0">
                <a:solidFill>
                  <a:srgbClr val="FF0000"/>
                </a:solidFill>
              </a:rPr>
              <a:t>Çocuğunuzla birlikte vakit geçireceğiniz aktiviteler düzenleyin.</a:t>
            </a:r>
          </a:p>
          <a:p>
            <a:pPr>
              <a:buFont typeface="Wingdings" panose="05000000000000000000" pitchFamily="2" charset="2"/>
              <a:buChar char="v"/>
            </a:pPr>
            <a:r>
              <a:rPr lang="tr-TR" sz="1800" dirty="0"/>
              <a:t>Birlikte kitap okuyun.</a:t>
            </a:r>
          </a:p>
          <a:p>
            <a:pPr>
              <a:buFont typeface="Wingdings" panose="05000000000000000000" pitchFamily="2" charset="2"/>
              <a:buChar char="v"/>
            </a:pPr>
            <a:r>
              <a:rPr lang="tr-TR" sz="1800" dirty="0"/>
              <a:t>İnternet site ve uygulamaları birlikte keşfedin bu sayede internetin nasıl kullanılması gerektiği konusunda model olabilirsiniz.</a:t>
            </a:r>
          </a:p>
          <a:p>
            <a:pPr>
              <a:buFont typeface="Wingdings" panose="05000000000000000000" pitchFamily="2" charset="2"/>
              <a:buChar char="v"/>
            </a:pPr>
            <a:r>
              <a:rPr lang="tr-TR" sz="1800" u="sng" dirty="0"/>
              <a:t>Erken yaşlardan itibaren yapabilecekleri sorumluluklar verin.</a:t>
            </a:r>
          </a:p>
          <a:p>
            <a:pPr>
              <a:buFont typeface="Wingdings" panose="05000000000000000000" pitchFamily="2" charset="2"/>
              <a:buChar char="v"/>
            </a:pPr>
            <a:r>
              <a:rPr lang="tr-TR" sz="1800" u="sng" dirty="0"/>
              <a:t>Spor ve sanat faaliyetleri ile meşgul olmasını sağlayın.</a:t>
            </a:r>
          </a:p>
          <a:p>
            <a:pPr>
              <a:buFont typeface="Wingdings" panose="05000000000000000000" pitchFamily="2" charset="2"/>
              <a:buChar char="v"/>
            </a:pPr>
            <a:endParaRPr lang="tr-TR" sz="1800" dirty="0"/>
          </a:p>
          <a:p>
            <a:pPr>
              <a:buFont typeface="Wingdings" panose="05000000000000000000" pitchFamily="2" charset="2"/>
              <a:buChar char="v"/>
            </a:pPr>
            <a:endParaRPr lang="tr-TR" dirty="0"/>
          </a:p>
        </p:txBody>
      </p:sp>
      <p:sp>
        <p:nvSpPr>
          <p:cNvPr id="4" name="Başlık 1">
            <a:extLst>
              <a:ext uri="{FF2B5EF4-FFF2-40B4-BE49-F238E27FC236}">
                <a16:creationId xmlns:a16="http://schemas.microsoft.com/office/drawing/2014/main" xmlns="" id="{028395EF-02CC-4105-9E1D-3D72387550CC}"/>
              </a:ext>
            </a:extLst>
          </p:cNvPr>
          <p:cNvSpPr>
            <a:spLocks noGrp="1"/>
          </p:cNvSpPr>
          <p:nvPr>
            <p:ph type="title"/>
          </p:nvPr>
        </p:nvSpPr>
        <p:spPr>
          <a:xfrm>
            <a:off x="838200" y="365125"/>
            <a:ext cx="10515600" cy="1325563"/>
          </a:xfrm>
        </p:spPr>
        <p:txBody>
          <a:bodyPr>
            <a:normAutofit fontScale="90000"/>
          </a:bodyPr>
          <a:lstStyle/>
          <a:p>
            <a:pPr algn="ctr"/>
            <a:r>
              <a:rPr lang="tr-TR" b="1" dirty="0">
                <a:latin typeface="Ubuntu"/>
              </a:rPr>
              <a:t>Çocuklarla Kurulacak Sağlıklı İlişkide Ebeveynlerin Dikkat Etmesi Gerekenler?</a:t>
            </a:r>
            <a:endParaRPr lang="tr-TR" dirty="0"/>
          </a:p>
        </p:txBody>
      </p:sp>
      <p:pic>
        <p:nvPicPr>
          <p:cNvPr id="8" name="Resim 7">
            <a:extLst>
              <a:ext uri="{FF2B5EF4-FFF2-40B4-BE49-F238E27FC236}">
                <a16:creationId xmlns:a16="http://schemas.microsoft.com/office/drawing/2014/main" xmlns="" id="{E29F7489-3BD2-4DAF-AE98-31152C71A5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58" t="5324" r="7863" b="7611"/>
          <a:stretch/>
        </p:blipFill>
        <p:spPr>
          <a:xfrm>
            <a:off x="7152121" y="1690688"/>
            <a:ext cx="4629062" cy="3659048"/>
          </a:xfrm>
          <a:prstGeom prst="rect">
            <a:avLst/>
          </a:prstGeom>
        </p:spPr>
      </p:pic>
    </p:spTree>
    <p:extLst>
      <p:ext uri="{BB962C8B-B14F-4D97-AF65-F5344CB8AC3E}">
        <p14:creationId xmlns:p14="http://schemas.microsoft.com/office/powerpoint/2010/main" val="5912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B3E5B658-0D38-4241-AF5A-F03FB7D68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73904"/>
            <a:ext cx="5997672" cy="4748729"/>
          </a:xfrm>
          <a:prstGeom prst="rect">
            <a:avLst/>
          </a:prstGeom>
        </p:spPr>
      </p:pic>
      <p:sp>
        <p:nvSpPr>
          <p:cNvPr id="2" name="Başlık 1">
            <a:extLst>
              <a:ext uri="{FF2B5EF4-FFF2-40B4-BE49-F238E27FC236}">
                <a16:creationId xmlns:a16="http://schemas.microsoft.com/office/drawing/2014/main" xmlns="" id="{4FFFEEF3-B2DD-40C5-80E2-3AF878646BBF}"/>
              </a:ext>
            </a:extLst>
          </p:cNvPr>
          <p:cNvSpPr>
            <a:spLocks noGrp="1"/>
          </p:cNvSpPr>
          <p:nvPr>
            <p:ph type="title"/>
          </p:nvPr>
        </p:nvSpPr>
        <p:spPr/>
        <p:txBody>
          <a:bodyPr>
            <a:normAutofit fontScale="90000"/>
          </a:bodyPr>
          <a:lstStyle/>
          <a:p>
            <a:pPr algn="ctr"/>
            <a:r>
              <a:rPr lang="tr-TR" b="1" dirty="0">
                <a:latin typeface="Ubuntu"/>
              </a:rPr>
              <a:t>Çocuklarla Kurulacak Sağlıklı İlişkide Ebeveynlerin Dikkat Etmesi Gerekenler?</a:t>
            </a:r>
            <a:endParaRPr lang="tr-TR" dirty="0"/>
          </a:p>
        </p:txBody>
      </p:sp>
      <p:sp>
        <p:nvSpPr>
          <p:cNvPr id="3" name="İçerik Yer Tutucusu 2">
            <a:extLst>
              <a:ext uri="{FF2B5EF4-FFF2-40B4-BE49-F238E27FC236}">
                <a16:creationId xmlns:a16="http://schemas.microsoft.com/office/drawing/2014/main" xmlns="" id="{E7BC7139-2F27-4A18-A0EC-CD0FB87738D3}"/>
              </a:ext>
            </a:extLst>
          </p:cNvPr>
          <p:cNvSpPr>
            <a:spLocks noGrp="1"/>
          </p:cNvSpPr>
          <p:nvPr>
            <p:ph idx="1"/>
          </p:nvPr>
        </p:nvSpPr>
        <p:spPr>
          <a:xfrm>
            <a:off x="838200" y="2141537"/>
            <a:ext cx="5986670" cy="4351338"/>
          </a:xfrm>
        </p:spPr>
        <p:txBody>
          <a:bodyPr>
            <a:normAutofit/>
          </a:bodyPr>
          <a:lstStyle/>
          <a:p>
            <a:pPr>
              <a:buFont typeface="Wingdings" panose="05000000000000000000" pitchFamily="2" charset="2"/>
              <a:buChar char="v"/>
            </a:pPr>
            <a:r>
              <a:rPr lang="tr-TR" sz="2000" b="1" dirty="0">
                <a:solidFill>
                  <a:srgbClr val="FF0000"/>
                </a:solidFill>
              </a:rPr>
              <a:t>Amacı olmayan gencin problemli davranışlar göstermesi normaldir. Onların beceri ve kişiliklerine uygun hedefler belirlemelerine yardımcı olun.</a:t>
            </a:r>
          </a:p>
          <a:p>
            <a:pPr marL="0" indent="0">
              <a:buNone/>
            </a:pPr>
            <a:endParaRPr lang="tr-TR" sz="2000" dirty="0"/>
          </a:p>
          <a:p>
            <a:pPr>
              <a:buFont typeface="Wingdings" panose="05000000000000000000" pitchFamily="2" charset="2"/>
              <a:buChar char="v"/>
            </a:pPr>
            <a:r>
              <a:rPr lang="tr-TR" sz="2000" dirty="0"/>
              <a:t>Sonuçtan bağımsız olarak çocuğunuzun gösterdiği çabayı ödüllendirin.</a:t>
            </a:r>
          </a:p>
          <a:p>
            <a:pPr marL="0" indent="0">
              <a:buNone/>
            </a:pPr>
            <a:endParaRPr lang="tr-TR" sz="2000" dirty="0"/>
          </a:p>
          <a:p>
            <a:pPr>
              <a:buFont typeface="Wingdings" panose="05000000000000000000" pitchFamily="2" charset="2"/>
              <a:buChar char="v"/>
            </a:pPr>
            <a:r>
              <a:rPr lang="tr-TR" sz="2000" u="sng" dirty="0"/>
              <a:t>Çocuğunuzun gerçek yaşamdaki ve internet ortamında ki arkadaşlarını tanıyın</a:t>
            </a:r>
          </a:p>
        </p:txBody>
      </p:sp>
    </p:spTree>
    <p:extLst>
      <p:ext uri="{BB962C8B-B14F-4D97-AF65-F5344CB8AC3E}">
        <p14:creationId xmlns:p14="http://schemas.microsoft.com/office/powerpoint/2010/main" val="291448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8C13BA0-2FA4-4038-A25B-25F1F3D27E2A}"/>
              </a:ext>
            </a:extLst>
          </p:cNvPr>
          <p:cNvSpPr>
            <a:spLocks noGrp="1"/>
          </p:cNvSpPr>
          <p:nvPr>
            <p:ph type="title"/>
          </p:nvPr>
        </p:nvSpPr>
        <p:spPr/>
        <p:txBody>
          <a:bodyPr/>
          <a:lstStyle/>
          <a:p>
            <a:pPr algn="ctr"/>
            <a:r>
              <a:rPr lang="tr-TR" b="1" dirty="0">
                <a:latin typeface="Ubuntu"/>
              </a:rPr>
              <a:t>Teknoloji ile ne kadar zaman geçirilmeli?</a:t>
            </a:r>
          </a:p>
        </p:txBody>
      </p:sp>
      <p:pic>
        <p:nvPicPr>
          <p:cNvPr id="5" name="İçerik Yer Tutucusu 4">
            <a:extLst>
              <a:ext uri="{FF2B5EF4-FFF2-40B4-BE49-F238E27FC236}">
                <a16:creationId xmlns:a16="http://schemas.microsoft.com/office/drawing/2014/main" xmlns="" id="{D88B3C1C-A390-4F6B-97F5-6FFC141316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7175" y="2508919"/>
            <a:ext cx="2387354" cy="1712705"/>
          </a:xfrm>
        </p:spPr>
      </p:pic>
      <p:pic>
        <p:nvPicPr>
          <p:cNvPr id="6" name="İçerik Yer Tutucusu 4">
            <a:extLst>
              <a:ext uri="{FF2B5EF4-FFF2-40B4-BE49-F238E27FC236}">
                <a16:creationId xmlns:a16="http://schemas.microsoft.com/office/drawing/2014/main" xmlns="" id="{F2797B6D-6486-481C-9AD3-7949F6C84D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0645" y="2508920"/>
            <a:ext cx="2387354" cy="1712705"/>
          </a:xfrm>
          <a:prstGeom prst="rect">
            <a:avLst/>
          </a:prstGeom>
        </p:spPr>
      </p:pic>
      <p:pic>
        <p:nvPicPr>
          <p:cNvPr id="7" name="İçerik Yer Tutucusu 4">
            <a:extLst>
              <a:ext uri="{FF2B5EF4-FFF2-40B4-BE49-F238E27FC236}">
                <a16:creationId xmlns:a16="http://schemas.microsoft.com/office/drawing/2014/main" xmlns="" id="{611681B6-D79B-4FB3-9B7F-7C5F12DAE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6155" y="2508920"/>
            <a:ext cx="2387354" cy="1712705"/>
          </a:xfrm>
          <a:prstGeom prst="rect">
            <a:avLst/>
          </a:prstGeom>
        </p:spPr>
      </p:pic>
      <p:pic>
        <p:nvPicPr>
          <p:cNvPr id="8" name="İçerik Yer Tutucusu 4">
            <a:extLst>
              <a:ext uri="{FF2B5EF4-FFF2-40B4-BE49-F238E27FC236}">
                <a16:creationId xmlns:a16="http://schemas.microsoft.com/office/drawing/2014/main" xmlns="" id="{57736AD4-1BEC-4D93-9F47-D205E9BCED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1665" y="2508920"/>
            <a:ext cx="2387354" cy="1712705"/>
          </a:xfrm>
          <a:prstGeom prst="rect">
            <a:avLst/>
          </a:prstGeom>
        </p:spPr>
      </p:pic>
      <p:sp>
        <p:nvSpPr>
          <p:cNvPr id="10" name="Metin kutusu 9">
            <a:extLst>
              <a:ext uri="{FF2B5EF4-FFF2-40B4-BE49-F238E27FC236}">
                <a16:creationId xmlns:a16="http://schemas.microsoft.com/office/drawing/2014/main" xmlns="" id="{C98ABBD8-97D6-47A1-8230-C64FADAB1194}"/>
              </a:ext>
            </a:extLst>
          </p:cNvPr>
          <p:cNvSpPr txBox="1"/>
          <p:nvPr/>
        </p:nvSpPr>
        <p:spPr>
          <a:xfrm>
            <a:off x="676910" y="4781411"/>
            <a:ext cx="2387354" cy="923330"/>
          </a:xfrm>
          <a:prstGeom prst="rect">
            <a:avLst/>
          </a:prstGeom>
          <a:noFill/>
        </p:spPr>
        <p:txBody>
          <a:bodyPr wrap="square">
            <a:spAutoFit/>
          </a:bodyPr>
          <a:lstStyle/>
          <a:p>
            <a:pPr algn="ctr"/>
            <a:r>
              <a:rPr lang="tr-TR" b="1" i="0" dirty="0">
                <a:solidFill>
                  <a:srgbClr val="3A3A3C"/>
                </a:solidFill>
                <a:effectLst/>
                <a:latin typeface="Ubuntu"/>
              </a:rPr>
              <a:t>Okul Öncesi</a:t>
            </a:r>
          </a:p>
          <a:p>
            <a:pPr algn="ctr"/>
            <a:r>
              <a:rPr lang="tr-TR" b="0" i="0" dirty="0">
                <a:solidFill>
                  <a:srgbClr val="3A3A3C"/>
                </a:solidFill>
                <a:effectLst/>
                <a:latin typeface="Ubuntu"/>
              </a:rPr>
              <a:t>Yaş grubu günde</a:t>
            </a:r>
          </a:p>
          <a:p>
            <a:pPr algn="ctr"/>
            <a:r>
              <a:rPr lang="tr-TR" b="1" i="0" dirty="0">
                <a:solidFill>
                  <a:srgbClr val="00AE42"/>
                </a:solidFill>
                <a:effectLst/>
                <a:latin typeface="Ubuntu"/>
              </a:rPr>
              <a:t>30 dakika</a:t>
            </a:r>
          </a:p>
        </p:txBody>
      </p:sp>
      <p:sp>
        <p:nvSpPr>
          <p:cNvPr id="12" name="Metin kutusu 11">
            <a:extLst>
              <a:ext uri="{FF2B5EF4-FFF2-40B4-BE49-F238E27FC236}">
                <a16:creationId xmlns:a16="http://schemas.microsoft.com/office/drawing/2014/main" xmlns="" id="{179D96AB-565F-4D57-936F-16841C1E8D8C}"/>
              </a:ext>
            </a:extLst>
          </p:cNvPr>
          <p:cNvSpPr txBox="1"/>
          <p:nvPr/>
        </p:nvSpPr>
        <p:spPr>
          <a:xfrm>
            <a:off x="3675533" y="4642911"/>
            <a:ext cx="2239617" cy="1200329"/>
          </a:xfrm>
          <a:prstGeom prst="rect">
            <a:avLst/>
          </a:prstGeom>
          <a:noFill/>
        </p:spPr>
        <p:txBody>
          <a:bodyPr wrap="square">
            <a:spAutoFit/>
          </a:bodyPr>
          <a:lstStyle/>
          <a:p>
            <a:pPr algn="ctr"/>
            <a:r>
              <a:rPr lang="tr-TR" b="1" i="0" dirty="0">
                <a:solidFill>
                  <a:srgbClr val="3A3A3C"/>
                </a:solidFill>
                <a:effectLst/>
                <a:latin typeface="Ubuntu"/>
              </a:rPr>
              <a:t>İlköğretimin</a:t>
            </a:r>
          </a:p>
          <a:p>
            <a:pPr algn="ctr"/>
            <a:r>
              <a:rPr lang="tr-TR" b="0" i="0" dirty="0">
                <a:solidFill>
                  <a:srgbClr val="3A3A3C"/>
                </a:solidFill>
                <a:effectLst/>
                <a:latin typeface="Ubuntu"/>
              </a:rPr>
              <a:t>İlk dört yılında</a:t>
            </a:r>
            <a:br>
              <a:rPr lang="tr-TR" b="0" i="0" dirty="0">
                <a:solidFill>
                  <a:srgbClr val="3A3A3C"/>
                </a:solidFill>
                <a:effectLst/>
                <a:latin typeface="Ubuntu"/>
              </a:rPr>
            </a:br>
            <a:r>
              <a:rPr lang="tr-TR" b="0" i="0" dirty="0">
                <a:solidFill>
                  <a:srgbClr val="3A3A3C"/>
                </a:solidFill>
                <a:effectLst/>
                <a:latin typeface="Ubuntu"/>
              </a:rPr>
              <a:t>günde 45 dakika</a:t>
            </a:r>
          </a:p>
          <a:p>
            <a:pPr algn="ctr"/>
            <a:r>
              <a:rPr lang="tr-TR" b="1" i="0" dirty="0">
                <a:solidFill>
                  <a:srgbClr val="00AE42"/>
                </a:solidFill>
                <a:effectLst/>
                <a:latin typeface="Ubuntu"/>
              </a:rPr>
              <a:t>45 dakika</a:t>
            </a:r>
          </a:p>
        </p:txBody>
      </p:sp>
      <p:sp>
        <p:nvSpPr>
          <p:cNvPr id="14" name="Metin kutusu 13">
            <a:extLst>
              <a:ext uri="{FF2B5EF4-FFF2-40B4-BE49-F238E27FC236}">
                <a16:creationId xmlns:a16="http://schemas.microsoft.com/office/drawing/2014/main" xmlns="" id="{AAD88C2E-1921-42BE-91EA-EAC065BD9E7E}"/>
              </a:ext>
            </a:extLst>
          </p:cNvPr>
          <p:cNvSpPr txBox="1"/>
          <p:nvPr/>
        </p:nvSpPr>
        <p:spPr>
          <a:xfrm>
            <a:off x="6430023" y="4642911"/>
            <a:ext cx="2239617" cy="1200329"/>
          </a:xfrm>
          <a:prstGeom prst="rect">
            <a:avLst/>
          </a:prstGeom>
          <a:noFill/>
        </p:spPr>
        <p:txBody>
          <a:bodyPr wrap="square">
            <a:spAutoFit/>
          </a:bodyPr>
          <a:lstStyle/>
          <a:p>
            <a:pPr algn="ctr"/>
            <a:r>
              <a:rPr lang="tr-TR" b="1" i="0" dirty="0">
                <a:solidFill>
                  <a:srgbClr val="3A3A3C"/>
                </a:solidFill>
                <a:effectLst/>
                <a:latin typeface="Ubuntu"/>
              </a:rPr>
              <a:t>İlköğretimin</a:t>
            </a:r>
          </a:p>
          <a:p>
            <a:pPr algn="ctr"/>
            <a:r>
              <a:rPr lang="tr-TR" b="0" i="0" dirty="0">
                <a:solidFill>
                  <a:srgbClr val="3A3A3C"/>
                </a:solidFill>
                <a:effectLst/>
                <a:latin typeface="Ubuntu"/>
              </a:rPr>
              <a:t>İkinci dört yılında</a:t>
            </a:r>
            <a:br>
              <a:rPr lang="tr-TR" b="0" i="0" dirty="0">
                <a:solidFill>
                  <a:srgbClr val="3A3A3C"/>
                </a:solidFill>
                <a:effectLst/>
                <a:latin typeface="Ubuntu"/>
              </a:rPr>
            </a:br>
            <a:r>
              <a:rPr lang="tr-TR" b="0" i="0" dirty="0">
                <a:solidFill>
                  <a:srgbClr val="3A3A3C"/>
                </a:solidFill>
                <a:effectLst/>
                <a:latin typeface="Ubuntu"/>
              </a:rPr>
              <a:t>günde 1 saat</a:t>
            </a:r>
          </a:p>
          <a:p>
            <a:pPr algn="ctr"/>
            <a:r>
              <a:rPr lang="tr-TR" b="1" i="0" dirty="0">
                <a:solidFill>
                  <a:srgbClr val="00AE42"/>
                </a:solidFill>
                <a:effectLst/>
                <a:latin typeface="Ubuntu"/>
              </a:rPr>
              <a:t>1 saat</a:t>
            </a:r>
          </a:p>
        </p:txBody>
      </p:sp>
      <p:sp>
        <p:nvSpPr>
          <p:cNvPr id="16" name="Metin kutusu 15">
            <a:extLst>
              <a:ext uri="{FF2B5EF4-FFF2-40B4-BE49-F238E27FC236}">
                <a16:creationId xmlns:a16="http://schemas.microsoft.com/office/drawing/2014/main" xmlns="" id="{D2E85F86-AC60-43D6-A174-37375434EAF1}"/>
              </a:ext>
            </a:extLst>
          </p:cNvPr>
          <p:cNvSpPr txBox="1"/>
          <p:nvPr/>
        </p:nvSpPr>
        <p:spPr>
          <a:xfrm>
            <a:off x="9429678" y="4642911"/>
            <a:ext cx="1749287" cy="923330"/>
          </a:xfrm>
          <a:prstGeom prst="rect">
            <a:avLst/>
          </a:prstGeom>
          <a:noFill/>
        </p:spPr>
        <p:txBody>
          <a:bodyPr wrap="square">
            <a:spAutoFit/>
          </a:bodyPr>
          <a:lstStyle/>
          <a:p>
            <a:pPr algn="ctr"/>
            <a:r>
              <a:rPr lang="fi-FI" b="1" i="0" dirty="0">
                <a:solidFill>
                  <a:srgbClr val="3A3A3C"/>
                </a:solidFill>
                <a:effectLst/>
                <a:latin typeface="Ubuntu"/>
              </a:rPr>
              <a:t>Lise Çağında</a:t>
            </a:r>
          </a:p>
          <a:p>
            <a:pPr algn="ctr"/>
            <a:r>
              <a:rPr lang="fi-FI" b="0" i="0" dirty="0">
                <a:solidFill>
                  <a:srgbClr val="3A3A3C"/>
                </a:solidFill>
                <a:effectLst/>
                <a:latin typeface="Ubuntu"/>
              </a:rPr>
              <a:t>Günde 2 saat</a:t>
            </a:r>
          </a:p>
          <a:p>
            <a:pPr algn="ctr"/>
            <a:r>
              <a:rPr lang="fi-FI" b="1" i="0" dirty="0">
                <a:solidFill>
                  <a:srgbClr val="00AE42"/>
                </a:solidFill>
                <a:effectLst/>
                <a:latin typeface="Ubuntu"/>
              </a:rPr>
              <a:t>2 saa</a:t>
            </a:r>
            <a:r>
              <a:rPr lang="tr-TR" b="1" i="0" dirty="0">
                <a:solidFill>
                  <a:srgbClr val="00AE42"/>
                </a:solidFill>
                <a:effectLst/>
                <a:latin typeface="Ubuntu"/>
              </a:rPr>
              <a:t>t</a:t>
            </a:r>
            <a:endParaRPr lang="fi-FI" b="1" i="0" dirty="0">
              <a:solidFill>
                <a:srgbClr val="00AE42"/>
              </a:solidFill>
              <a:effectLst/>
              <a:latin typeface="Ubuntu"/>
            </a:endParaRPr>
          </a:p>
        </p:txBody>
      </p:sp>
    </p:spTree>
    <p:extLst>
      <p:ext uri="{BB962C8B-B14F-4D97-AF65-F5344CB8AC3E}">
        <p14:creationId xmlns:p14="http://schemas.microsoft.com/office/powerpoint/2010/main" val="128051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12"/>
                                        </p:tgtEl>
                                        <p:attrNameLst>
                                          <p:attrName>r</p:attrName>
                                        </p:attrNameLst>
                                      </p:cBhvr>
                                    </p:animRot>
                                    <p:animRot by="-240000">
                                      <p:cBhvr>
                                        <p:cTn id="20" dur="200" fill="hold">
                                          <p:stCondLst>
                                            <p:cond delay="200"/>
                                          </p:stCondLst>
                                        </p:cTn>
                                        <p:tgtEl>
                                          <p:spTgt spid="12"/>
                                        </p:tgtEl>
                                        <p:attrNameLst>
                                          <p:attrName>r</p:attrName>
                                        </p:attrNameLst>
                                      </p:cBhvr>
                                    </p:animRot>
                                    <p:animRot by="240000">
                                      <p:cBhvr>
                                        <p:cTn id="21" dur="200" fill="hold">
                                          <p:stCondLst>
                                            <p:cond delay="400"/>
                                          </p:stCondLst>
                                        </p:cTn>
                                        <p:tgtEl>
                                          <p:spTgt spid="12"/>
                                        </p:tgtEl>
                                        <p:attrNameLst>
                                          <p:attrName>r</p:attrName>
                                        </p:attrNameLst>
                                      </p:cBhvr>
                                    </p:animRot>
                                    <p:animRot by="-240000">
                                      <p:cBhvr>
                                        <p:cTn id="22" dur="200" fill="hold">
                                          <p:stCondLst>
                                            <p:cond delay="600"/>
                                          </p:stCondLst>
                                        </p:cTn>
                                        <p:tgtEl>
                                          <p:spTgt spid="12"/>
                                        </p:tgtEl>
                                        <p:attrNameLst>
                                          <p:attrName>r</p:attrName>
                                        </p:attrNameLst>
                                      </p:cBhvr>
                                    </p:animRot>
                                    <p:animRot by="120000">
                                      <p:cBhvr>
                                        <p:cTn id="23" dur="200" fill="hold">
                                          <p:stCondLst>
                                            <p:cond delay="800"/>
                                          </p:stCondLst>
                                        </p:cTn>
                                        <p:tgtEl>
                                          <p:spTgt spid="1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4"/>
                                        </p:tgtEl>
                                        <p:attrNameLst>
                                          <p:attrName>r</p:attrName>
                                        </p:attrNameLst>
                                      </p:cBhvr>
                                    </p:animRot>
                                    <p:animRot by="-240000">
                                      <p:cBhvr>
                                        <p:cTn id="28" dur="200" fill="hold">
                                          <p:stCondLst>
                                            <p:cond delay="200"/>
                                          </p:stCondLst>
                                        </p:cTn>
                                        <p:tgtEl>
                                          <p:spTgt spid="14"/>
                                        </p:tgtEl>
                                        <p:attrNameLst>
                                          <p:attrName>r</p:attrName>
                                        </p:attrNameLst>
                                      </p:cBhvr>
                                    </p:animRot>
                                    <p:animRot by="240000">
                                      <p:cBhvr>
                                        <p:cTn id="29" dur="200" fill="hold">
                                          <p:stCondLst>
                                            <p:cond delay="400"/>
                                          </p:stCondLst>
                                        </p:cTn>
                                        <p:tgtEl>
                                          <p:spTgt spid="14"/>
                                        </p:tgtEl>
                                        <p:attrNameLst>
                                          <p:attrName>r</p:attrName>
                                        </p:attrNameLst>
                                      </p:cBhvr>
                                    </p:animRot>
                                    <p:animRot by="-240000">
                                      <p:cBhvr>
                                        <p:cTn id="30" dur="200" fill="hold">
                                          <p:stCondLst>
                                            <p:cond delay="600"/>
                                          </p:stCondLst>
                                        </p:cTn>
                                        <p:tgtEl>
                                          <p:spTgt spid="14"/>
                                        </p:tgtEl>
                                        <p:attrNameLst>
                                          <p:attrName>r</p:attrName>
                                        </p:attrNameLst>
                                      </p:cBhvr>
                                    </p:animRot>
                                    <p:animRot by="120000">
                                      <p:cBhvr>
                                        <p:cTn id="31" dur="200" fill="hold">
                                          <p:stCondLst>
                                            <p:cond delay="800"/>
                                          </p:stCondLst>
                                        </p:cTn>
                                        <p:tgtEl>
                                          <p:spTgt spid="1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16"/>
                                        </p:tgtEl>
                                        <p:attrNameLst>
                                          <p:attrName>r</p:attrName>
                                        </p:attrNameLst>
                                      </p:cBhvr>
                                    </p:animRot>
                                    <p:animRot by="-240000">
                                      <p:cBhvr>
                                        <p:cTn id="36" dur="200" fill="hold">
                                          <p:stCondLst>
                                            <p:cond delay="200"/>
                                          </p:stCondLst>
                                        </p:cTn>
                                        <p:tgtEl>
                                          <p:spTgt spid="16"/>
                                        </p:tgtEl>
                                        <p:attrNameLst>
                                          <p:attrName>r</p:attrName>
                                        </p:attrNameLst>
                                      </p:cBhvr>
                                    </p:animRot>
                                    <p:animRot by="240000">
                                      <p:cBhvr>
                                        <p:cTn id="37" dur="200" fill="hold">
                                          <p:stCondLst>
                                            <p:cond delay="400"/>
                                          </p:stCondLst>
                                        </p:cTn>
                                        <p:tgtEl>
                                          <p:spTgt spid="16"/>
                                        </p:tgtEl>
                                        <p:attrNameLst>
                                          <p:attrName>r</p:attrName>
                                        </p:attrNameLst>
                                      </p:cBhvr>
                                    </p:animRot>
                                    <p:animRot by="-240000">
                                      <p:cBhvr>
                                        <p:cTn id="38" dur="200" fill="hold">
                                          <p:stCondLst>
                                            <p:cond delay="600"/>
                                          </p:stCondLst>
                                        </p:cTn>
                                        <p:tgtEl>
                                          <p:spTgt spid="16"/>
                                        </p:tgtEl>
                                        <p:attrNameLst>
                                          <p:attrName>r</p:attrName>
                                        </p:attrNameLst>
                                      </p:cBhvr>
                                    </p:animRot>
                                    <p:animRot by="120000">
                                      <p:cBhvr>
                                        <p:cTn id="39"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3F83FBA-DE9D-4220-B253-9A70F66A4480}"/>
              </a:ext>
            </a:extLst>
          </p:cNvPr>
          <p:cNvSpPr>
            <a:spLocks noGrp="1"/>
          </p:cNvSpPr>
          <p:nvPr>
            <p:ph type="title"/>
          </p:nvPr>
        </p:nvSpPr>
        <p:spPr/>
        <p:txBody>
          <a:bodyPr/>
          <a:lstStyle/>
          <a:p>
            <a:r>
              <a:rPr lang="tr-TR" b="1" dirty="0">
                <a:latin typeface="Ubuntu"/>
              </a:rPr>
              <a:t>Güvenli İnternet ve Filtre Hizmetleri</a:t>
            </a:r>
            <a:endParaRPr lang="tr-TR" dirty="0"/>
          </a:p>
        </p:txBody>
      </p:sp>
      <p:sp>
        <p:nvSpPr>
          <p:cNvPr id="3" name="İçerik Yer Tutucusu 2">
            <a:extLst>
              <a:ext uri="{FF2B5EF4-FFF2-40B4-BE49-F238E27FC236}">
                <a16:creationId xmlns:a16="http://schemas.microsoft.com/office/drawing/2014/main" xmlns="" id="{630C5343-DE82-442F-B0C6-14A917F2F4E1}"/>
              </a:ext>
            </a:extLst>
          </p:cNvPr>
          <p:cNvSpPr>
            <a:spLocks noGrp="1"/>
          </p:cNvSpPr>
          <p:nvPr>
            <p:ph idx="1"/>
          </p:nvPr>
        </p:nvSpPr>
        <p:spPr>
          <a:xfrm>
            <a:off x="799011" y="1681933"/>
            <a:ext cx="5183777" cy="4888683"/>
          </a:xfrm>
        </p:spPr>
        <p:txBody>
          <a:bodyPr>
            <a:normAutofit fontScale="92500" lnSpcReduction="10000"/>
          </a:bodyPr>
          <a:lstStyle/>
          <a:p>
            <a:pPr marL="0" indent="0">
              <a:buNone/>
            </a:pPr>
            <a:r>
              <a:rPr lang="tr-TR" sz="2000" dirty="0"/>
              <a:t>	</a:t>
            </a:r>
            <a:r>
              <a:rPr lang="tr-TR" sz="2000" b="1" dirty="0">
                <a:solidFill>
                  <a:srgbClr val="FF0000"/>
                </a:solidFill>
              </a:rPr>
              <a:t>Çocuğunuzun internette şiddete, pornografiye veya benzer olumsuz uyaranlara maruz kalmaması için, öncelikle Güvenli internet Hizmetlerini kullanmalı ve bu sayede çocuğunuzun kendine uygun yaş aralığındaki sitelere girdiğinden emin olmalısınız.</a:t>
            </a:r>
          </a:p>
          <a:p>
            <a:pPr marL="0" indent="0">
              <a:buNone/>
            </a:pPr>
            <a:endParaRPr lang="tr-TR" sz="2000" dirty="0"/>
          </a:p>
          <a:p>
            <a:pPr marL="0" indent="0">
              <a:buNone/>
            </a:pPr>
            <a:r>
              <a:rPr lang="tr-TR" sz="2000" dirty="0"/>
              <a:t>	</a:t>
            </a:r>
            <a:r>
              <a:rPr lang="tr-TR" sz="2000" u="sng" dirty="0"/>
              <a:t>Ailenizi ve çocuklarınızı internetin istemediğiniz içeriklerinden koruyabileceğiniz, aile profili ve çocuk profili gibi seçenekler sunan filtreleme hizmetlerini internet sağlayıcınız ile iletişime geçerek kullanabilirsiniz</a:t>
            </a:r>
            <a:r>
              <a:rPr lang="tr-TR" sz="2000" u="sng" dirty="0" smtClean="0"/>
              <a:t>.</a:t>
            </a:r>
          </a:p>
          <a:p>
            <a:pPr marL="0" indent="0">
              <a:buNone/>
            </a:pPr>
            <a:endParaRPr lang="tr-TR" sz="2000" u="sng" dirty="0" smtClean="0"/>
          </a:p>
          <a:p>
            <a:pPr marL="0" indent="0">
              <a:buNone/>
            </a:pPr>
            <a:r>
              <a:rPr lang="tr-TR" sz="2000" u="sng" dirty="0" smtClean="0"/>
              <a:t>Aşağıdaki siteden internetinizi güvenli hale getirebilirsiniz.</a:t>
            </a:r>
            <a:endParaRPr lang="tr-TR" sz="2000" u="sng" dirty="0"/>
          </a:p>
          <a:p>
            <a:pPr marL="0" indent="0">
              <a:buNone/>
            </a:pPr>
            <a:r>
              <a:rPr lang="tr-TR" sz="2000" u="sng" dirty="0" smtClean="0"/>
              <a:t>https://www.guvenlinet.org.tr/</a:t>
            </a:r>
          </a:p>
        </p:txBody>
      </p:sp>
      <p:pic>
        <p:nvPicPr>
          <p:cNvPr id="9" name="Resim 8">
            <a:extLst>
              <a:ext uri="{FF2B5EF4-FFF2-40B4-BE49-F238E27FC236}">
                <a16:creationId xmlns:a16="http://schemas.microsoft.com/office/drawing/2014/main" xmlns="" id="{08BE65AA-27AF-413A-A65A-E7F2DD80D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8331" y="1269206"/>
            <a:ext cx="5223669" cy="5223669"/>
          </a:xfrm>
          <a:prstGeom prst="rect">
            <a:avLst/>
          </a:prstGeom>
        </p:spPr>
      </p:pic>
    </p:spTree>
    <p:extLst>
      <p:ext uri="{BB962C8B-B14F-4D97-AF65-F5344CB8AC3E}">
        <p14:creationId xmlns:p14="http://schemas.microsoft.com/office/powerpoint/2010/main" val="331051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997390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xmlns="" id="{76F22C24-6933-4650-B0EB-E2D46D995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578" y="1428234"/>
            <a:ext cx="5321627" cy="4213462"/>
          </a:xfrm>
          <a:prstGeom prst="rect">
            <a:avLst/>
          </a:prstGeom>
        </p:spPr>
      </p:pic>
      <p:sp>
        <p:nvSpPr>
          <p:cNvPr id="5" name="İçerik Yer Tutucusu 4">
            <a:extLst>
              <a:ext uri="{FF2B5EF4-FFF2-40B4-BE49-F238E27FC236}">
                <a16:creationId xmlns:a16="http://schemas.microsoft.com/office/drawing/2014/main" xmlns="" id="{55B6CF42-69B0-4000-8A36-7F230A534026}"/>
              </a:ext>
            </a:extLst>
          </p:cNvPr>
          <p:cNvSpPr>
            <a:spLocks noGrp="1"/>
          </p:cNvSpPr>
          <p:nvPr>
            <p:ph idx="1"/>
          </p:nvPr>
        </p:nvSpPr>
        <p:spPr>
          <a:xfrm>
            <a:off x="862452" y="2356406"/>
            <a:ext cx="5257800" cy="4351338"/>
          </a:xfrm>
        </p:spPr>
        <p:txBody>
          <a:bodyPr/>
          <a:lstStyle/>
          <a:p>
            <a:pPr marL="0" indent="0">
              <a:buNone/>
            </a:pPr>
            <a:r>
              <a:rPr lang="tr-TR" dirty="0"/>
              <a:t>	</a:t>
            </a:r>
            <a:r>
              <a:rPr lang="tr-TR" sz="1800" dirty="0"/>
              <a:t>Temel düzeyde dijital araçların kullanımına hakim, dijital ortamdaki risklerin ve olanakların farkında olan, çocuklarını bu risklere karşı koruyabilen, </a:t>
            </a:r>
            <a:r>
              <a:rPr lang="tr-TR" sz="1800" b="1" dirty="0">
                <a:solidFill>
                  <a:srgbClr val="FF0000"/>
                </a:solidFill>
              </a:rPr>
              <a:t>dijital araçların doğru kullanımı konusunda çocuklarına rol model olan</a:t>
            </a:r>
            <a:r>
              <a:rPr lang="tr-TR" sz="1800" dirty="0"/>
              <a:t>, sanal ortamda da kişi haklarına saygı duyulması gerektiğini çocuklarına aşılayan, </a:t>
            </a:r>
            <a:r>
              <a:rPr lang="tr-TR" sz="1800" b="1" dirty="0">
                <a:solidFill>
                  <a:srgbClr val="FF0000"/>
                </a:solidFill>
              </a:rPr>
              <a:t>teknolojik gelişmelere açık anne ve babalardır.</a:t>
            </a:r>
          </a:p>
        </p:txBody>
      </p:sp>
      <p:sp>
        <p:nvSpPr>
          <p:cNvPr id="8" name="Başlık 7">
            <a:extLst>
              <a:ext uri="{FF2B5EF4-FFF2-40B4-BE49-F238E27FC236}">
                <a16:creationId xmlns:a16="http://schemas.microsoft.com/office/drawing/2014/main" xmlns="" id="{3EC9A43B-51DF-49BE-9C31-91399FFC3A61}"/>
              </a:ext>
            </a:extLst>
          </p:cNvPr>
          <p:cNvSpPr>
            <a:spLocks noGrp="1"/>
          </p:cNvSpPr>
          <p:nvPr>
            <p:ph type="title"/>
          </p:nvPr>
        </p:nvSpPr>
        <p:spPr>
          <a:xfrm>
            <a:off x="0" y="500062"/>
            <a:ext cx="10515600" cy="1325563"/>
          </a:xfrm>
        </p:spPr>
        <p:txBody>
          <a:bodyPr>
            <a:normAutofit/>
          </a:bodyPr>
          <a:lstStyle/>
          <a:p>
            <a:pPr algn="ctr"/>
            <a:r>
              <a:rPr lang="tr-TR" sz="3600" b="1" dirty="0">
                <a:latin typeface="Ubuntu"/>
              </a:rPr>
              <a:t>Dijital Ebeveynlik Nedir, Neden Gereklidir?</a:t>
            </a:r>
          </a:p>
        </p:txBody>
      </p:sp>
    </p:spTree>
    <p:extLst>
      <p:ext uri="{BB962C8B-B14F-4D97-AF65-F5344CB8AC3E}">
        <p14:creationId xmlns:p14="http://schemas.microsoft.com/office/powerpoint/2010/main" val="38828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arn(inVertical)">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xmlns="" id="{8070D7E6-94EB-462F-8985-91CD35B7E68C}"/>
              </a:ext>
            </a:extLst>
          </p:cNvPr>
          <p:cNvSpPr>
            <a:spLocks noGrp="1"/>
          </p:cNvSpPr>
          <p:nvPr>
            <p:ph type="title"/>
          </p:nvPr>
        </p:nvSpPr>
        <p:spPr/>
        <p:txBody>
          <a:bodyPr/>
          <a:lstStyle/>
          <a:p>
            <a:endParaRPr lang="tr-TR" dirty="0"/>
          </a:p>
        </p:txBody>
      </p:sp>
      <p:pic>
        <p:nvPicPr>
          <p:cNvPr id="2050" name="Picture 2"/>
          <p:cNvPicPr>
            <a:picLocks noChangeAspect="1" noChangeArrowheads="1"/>
          </p:cNvPicPr>
          <p:nvPr/>
        </p:nvPicPr>
        <p:blipFill>
          <a:blip r:embed="rId2"/>
          <a:srcRect/>
          <a:stretch>
            <a:fillRect/>
          </a:stretch>
        </p:blipFill>
        <p:spPr bwMode="auto">
          <a:xfrm>
            <a:off x="0" y="-1"/>
            <a:ext cx="12192000" cy="6858001"/>
          </a:xfrm>
          <a:prstGeom prst="rect">
            <a:avLst/>
          </a:prstGeom>
          <a:noFill/>
          <a:ln w="9525">
            <a:noFill/>
            <a:miter lim="800000"/>
            <a:headEnd/>
            <a:tailEnd/>
          </a:ln>
          <a:effectLst/>
        </p:spPr>
      </p:pic>
      <p:sp>
        <p:nvSpPr>
          <p:cNvPr id="5" name="4 Metin kutusu"/>
          <p:cNvSpPr txBox="1"/>
          <p:nvPr/>
        </p:nvSpPr>
        <p:spPr>
          <a:xfrm>
            <a:off x="-1" y="5486399"/>
            <a:ext cx="6087292"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tr-TR" sz="4000" dirty="0" smtClean="0"/>
              <a:t>DİNLEDİĞİNİZ İÇİN </a:t>
            </a:r>
          </a:p>
          <a:p>
            <a:pPr algn="ctr"/>
            <a:r>
              <a:rPr lang="tr-TR" sz="4000" dirty="0" smtClean="0"/>
              <a:t>TEŞEKKÜRLER</a:t>
            </a:r>
            <a:endParaRPr lang="tr-TR" sz="4000" dirty="0"/>
          </a:p>
        </p:txBody>
      </p:sp>
    </p:spTree>
    <p:extLst>
      <p:ext uri="{BB962C8B-B14F-4D97-AF65-F5344CB8AC3E}">
        <p14:creationId xmlns:p14="http://schemas.microsoft.com/office/powerpoint/2010/main" val="2738682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34F370E-53B8-41A2-8D4D-19407E17FA80}"/>
              </a:ext>
            </a:extLst>
          </p:cNvPr>
          <p:cNvSpPr>
            <a:spLocks noGrp="1"/>
          </p:cNvSpPr>
          <p:nvPr>
            <p:ph type="title"/>
          </p:nvPr>
        </p:nvSpPr>
        <p:spPr>
          <a:xfrm>
            <a:off x="838200" y="198438"/>
            <a:ext cx="10515600" cy="1325563"/>
          </a:xfrm>
        </p:spPr>
        <p:txBody>
          <a:bodyPr>
            <a:normAutofit/>
          </a:bodyPr>
          <a:lstStyle/>
          <a:p>
            <a:pPr algn="ctr"/>
            <a:r>
              <a:rPr lang="tr-TR" sz="4000" b="1" dirty="0">
                <a:latin typeface="Ubuntu"/>
              </a:rPr>
              <a:t>Bilgisayar ve İnternet Teknolojisinin Çocuk ve Gençlere Sunduğu Fırsatlar</a:t>
            </a:r>
          </a:p>
        </p:txBody>
      </p:sp>
      <p:sp>
        <p:nvSpPr>
          <p:cNvPr id="3" name="İçerik Yer Tutucusu 2">
            <a:extLst>
              <a:ext uri="{FF2B5EF4-FFF2-40B4-BE49-F238E27FC236}">
                <a16:creationId xmlns:a16="http://schemas.microsoft.com/office/drawing/2014/main" xmlns="" id="{D387F9D9-D1E2-4F20-8C1A-AC92A7074EF2}"/>
              </a:ext>
            </a:extLst>
          </p:cNvPr>
          <p:cNvSpPr>
            <a:spLocks noGrp="1"/>
          </p:cNvSpPr>
          <p:nvPr>
            <p:ph idx="1"/>
          </p:nvPr>
        </p:nvSpPr>
        <p:spPr>
          <a:xfrm>
            <a:off x="838200" y="1748854"/>
            <a:ext cx="10515600" cy="4545496"/>
          </a:xfrm>
        </p:spPr>
        <p:txBody>
          <a:bodyPr>
            <a:normAutofit/>
          </a:bodyPr>
          <a:lstStyle/>
          <a:p>
            <a:pPr>
              <a:buFont typeface="Wingdings" panose="05000000000000000000" pitchFamily="2" charset="2"/>
              <a:buChar char="v"/>
            </a:pPr>
            <a:r>
              <a:rPr lang="tr-TR" sz="2000" dirty="0" smtClean="0"/>
              <a:t> Çocuklar ve gençler internette doğru ve güvenilir bilgi kaynaklarına ulaşım konusunda bilgilendirildiği taktirde internet üzerinden yaptığı faydalı araştırmalar sayesinde kişisel gelişimlerine katkı sağlayıp pek çok bilgi edinebilirler.  (Yurt içi ve dışında anlık gelişme ve haberler erişim, Birçok bilimsel bilgiyi görsellerle anlatan , yabancı dil eğitimi veren  vb. birçok videoya ulaşabilirler) </a:t>
            </a:r>
          </a:p>
          <a:p>
            <a:pPr>
              <a:buFont typeface="Wingdings" panose="05000000000000000000" pitchFamily="2" charset="2"/>
              <a:buChar char="v"/>
            </a:pPr>
            <a:r>
              <a:rPr lang="tr-TR" sz="2000" dirty="0" smtClean="0"/>
              <a:t>İnternet ve teknoloji, yaratıcılığa da özendirmektedir. Gördüklerinden veya okuduklarından etkilenen bilgi edinildiğinde, kendileri de bir şeyler yapmak istemektedirler. </a:t>
            </a:r>
          </a:p>
          <a:p>
            <a:pPr>
              <a:buFont typeface="Wingdings" panose="05000000000000000000" pitchFamily="2" charset="2"/>
              <a:buChar char="v"/>
            </a:pPr>
            <a:r>
              <a:rPr lang="tr-TR" sz="2000" dirty="0" smtClean="0"/>
              <a:t>İnternet gençlerin özgür biçimde kendilerini ifade edebilecekleri ve kendi kimliklerini oluşturmalarına fırsat veren ortamlar sunar.</a:t>
            </a:r>
          </a:p>
          <a:p>
            <a:pPr>
              <a:buFont typeface="Wingdings" panose="05000000000000000000" pitchFamily="2" charset="2"/>
              <a:buChar char="v"/>
            </a:pPr>
            <a:endParaRPr lang="tr-TR" sz="2000" dirty="0" smtClean="0"/>
          </a:p>
          <a:p>
            <a:pPr>
              <a:buFont typeface="Wingdings" panose="05000000000000000000" pitchFamily="2" charset="2"/>
              <a:buChar char="v"/>
            </a:pPr>
            <a:endParaRPr lang="tr-TR" sz="2000" dirty="0"/>
          </a:p>
          <a:p>
            <a:pPr>
              <a:buFont typeface="Wingdings" panose="05000000000000000000" pitchFamily="2" charset="2"/>
              <a:buChar char="v"/>
            </a:pPr>
            <a:endParaRPr lang="tr-TR" sz="2000" dirty="0"/>
          </a:p>
          <a:p>
            <a:pPr>
              <a:buFont typeface="Wingdings" panose="05000000000000000000" pitchFamily="2" charset="2"/>
              <a:buChar char="v"/>
            </a:pPr>
            <a:endParaRPr lang="tr-TR" sz="2000" dirty="0"/>
          </a:p>
          <a:p>
            <a:pPr>
              <a:buFont typeface="Wingdings" panose="05000000000000000000" pitchFamily="2" charset="2"/>
              <a:buChar char="v"/>
            </a:pPr>
            <a:endParaRPr lang="tr-TR" sz="2000" dirty="0"/>
          </a:p>
        </p:txBody>
      </p:sp>
      <p:pic>
        <p:nvPicPr>
          <p:cNvPr id="5" name="Resim 4">
            <a:extLst>
              <a:ext uri="{FF2B5EF4-FFF2-40B4-BE49-F238E27FC236}">
                <a16:creationId xmlns:a16="http://schemas.microsoft.com/office/drawing/2014/main" xmlns="" id="{96CFDAD4-DB0E-443C-9752-32CAE0D562A4}"/>
              </a:ext>
            </a:extLst>
          </p:cNvPr>
          <p:cNvPicPr>
            <a:picLocks noChangeAspect="1"/>
          </p:cNvPicPr>
          <p:nvPr/>
        </p:nvPicPr>
        <p:blipFill>
          <a:blip r:embed="rId2"/>
          <a:stretch>
            <a:fillRect/>
          </a:stretch>
        </p:blipFill>
        <p:spPr>
          <a:xfrm>
            <a:off x="5777271" y="4217286"/>
            <a:ext cx="5166548" cy="2504660"/>
          </a:xfrm>
          <a:prstGeom prst="rect">
            <a:avLst/>
          </a:prstGeom>
          <a:ln>
            <a:noFill/>
          </a:ln>
          <a:effectLst>
            <a:softEdge rad="112500"/>
          </a:effectLst>
        </p:spPr>
      </p:pic>
    </p:spTree>
    <p:extLst>
      <p:ext uri="{BB962C8B-B14F-4D97-AF65-F5344CB8AC3E}">
        <p14:creationId xmlns:p14="http://schemas.microsoft.com/office/powerpoint/2010/main" val="30218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04A7D5B5-514A-4381-BFF2-AFDFA6D44C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2422"/>
          <a:stretch/>
        </p:blipFill>
        <p:spPr>
          <a:xfrm>
            <a:off x="2950793" y="2978684"/>
            <a:ext cx="6290413" cy="3673682"/>
          </a:xfrm>
          <a:prstGeom prst="rect">
            <a:avLst/>
          </a:prstGeom>
        </p:spPr>
      </p:pic>
      <p:sp>
        <p:nvSpPr>
          <p:cNvPr id="2" name="Başlık 1">
            <a:extLst>
              <a:ext uri="{FF2B5EF4-FFF2-40B4-BE49-F238E27FC236}">
                <a16:creationId xmlns:a16="http://schemas.microsoft.com/office/drawing/2014/main" xmlns="" id="{E5B97546-C7DD-4DCD-B712-1C92206DF37A}"/>
              </a:ext>
            </a:extLst>
          </p:cNvPr>
          <p:cNvSpPr>
            <a:spLocks noGrp="1"/>
          </p:cNvSpPr>
          <p:nvPr>
            <p:ph type="title"/>
          </p:nvPr>
        </p:nvSpPr>
        <p:spPr/>
        <p:txBody>
          <a:bodyPr>
            <a:normAutofit fontScale="90000"/>
          </a:bodyPr>
          <a:lstStyle/>
          <a:p>
            <a:pPr algn="ctr"/>
            <a:r>
              <a:rPr lang="tr-TR" b="1" dirty="0">
                <a:latin typeface="Ubuntu"/>
              </a:rPr>
              <a:t>Bilgisayar ve İnternet Teknolojisinin Çocuk ve Gençlere Sunduğu Fırsatlar </a:t>
            </a:r>
            <a:br>
              <a:rPr lang="tr-TR" b="1" dirty="0">
                <a:latin typeface="Ubuntu"/>
              </a:rPr>
            </a:br>
            <a:endParaRPr lang="tr-TR" b="1" dirty="0">
              <a:latin typeface="Ubuntu"/>
            </a:endParaRPr>
          </a:p>
        </p:txBody>
      </p:sp>
      <p:sp>
        <p:nvSpPr>
          <p:cNvPr id="3" name="İçerik Yer Tutucusu 2">
            <a:extLst>
              <a:ext uri="{FF2B5EF4-FFF2-40B4-BE49-F238E27FC236}">
                <a16:creationId xmlns:a16="http://schemas.microsoft.com/office/drawing/2014/main" xmlns="" id="{838ADD45-F2E9-42E3-8784-AA606594F003}"/>
              </a:ext>
            </a:extLst>
          </p:cNvPr>
          <p:cNvSpPr>
            <a:spLocks noGrp="1"/>
          </p:cNvSpPr>
          <p:nvPr>
            <p:ph idx="1"/>
          </p:nvPr>
        </p:nvSpPr>
        <p:spPr>
          <a:xfrm>
            <a:off x="838200" y="1878850"/>
            <a:ext cx="10515600" cy="4351338"/>
          </a:xfrm>
        </p:spPr>
        <p:txBody>
          <a:bodyPr/>
          <a:lstStyle/>
          <a:p>
            <a:pPr>
              <a:buFont typeface="Wingdings" panose="05000000000000000000" pitchFamily="2" charset="2"/>
              <a:buChar char="v"/>
            </a:pPr>
            <a:r>
              <a:rPr lang="tr-TR" sz="1800" dirty="0"/>
              <a:t>Normal koşullarda ulaşılması zor olan bir insanla iletişim kurulabilmekte ve paylaşımda bulunma imkanı bulunmaktadır. ( Örneğin bir öğrenci bu sayede bir kitabın yazarına aklına takılan bir soruyu sorabilmektedir.) </a:t>
            </a:r>
          </a:p>
          <a:p>
            <a:pPr>
              <a:buFont typeface="Wingdings" panose="05000000000000000000" pitchFamily="2" charset="2"/>
              <a:buChar char="v"/>
            </a:pPr>
            <a:r>
              <a:rPr lang="tr-TR" sz="1800" dirty="0"/>
              <a:t>İnternet sesli ve görüntülü olarak dünyanın bir ucundan diğer ucuna erişim sağlayabilme imkanı sunar.( Bu sayede dünyanın bir ucundaki başka bir sınıfla iletişim kurup, ortak ders alma veya tartışma yapma şansı olur)</a:t>
            </a:r>
          </a:p>
          <a:p>
            <a:pPr>
              <a:buFont typeface="Wingdings" panose="05000000000000000000" pitchFamily="2" charset="2"/>
              <a:buChar char="v"/>
            </a:pPr>
            <a:endParaRPr lang="tr-TR" dirty="0"/>
          </a:p>
          <a:p>
            <a:pPr>
              <a:buFont typeface="Wingdings" panose="05000000000000000000" pitchFamily="2" charset="2"/>
              <a:buChar char="v"/>
            </a:pPr>
            <a:endParaRPr lang="tr-TR" dirty="0"/>
          </a:p>
        </p:txBody>
      </p:sp>
    </p:spTree>
    <p:extLst>
      <p:ext uri="{BB962C8B-B14F-4D97-AF65-F5344CB8AC3E}">
        <p14:creationId xmlns:p14="http://schemas.microsoft.com/office/powerpoint/2010/main" val="16874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DEBB932F-60A0-4C77-8CA9-0C73E109CA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269" y="1222168"/>
            <a:ext cx="5270707" cy="5270707"/>
          </a:xfrm>
          <a:prstGeom prst="rect">
            <a:avLst/>
          </a:prstGeom>
        </p:spPr>
      </p:pic>
      <p:sp>
        <p:nvSpPr>
          <p:cNvPr id="2" name="Başlık 1">
            <a:extLst>
              <a:ext uri="{FF2B5EF4-FFF2-40B4-BE49-F238E27FC236}">
                <a16:creationId xmlns:a16="http://schemas.microsoft.com/office/drawing/2014/main" xmlns="" id="{08E5B20D-775C-49C0-B858-A72A2C98F423}"/>
              </a:ext>
            </a:extLst>
          </p:cNvPr>
          <p:cNvSpPr>
            <a:spLocks noGrp="1"/>
          </p:cNvSpPr>
          <p:nvPr>
            <p:ph type="title"/>
          </p:nvPr>
        </p:nvSpPr>
        <p:spPr/>
        <p:txBody>
          <a:bodyPr/>
          <a:lstStyle/>
          <a:p>
            <a:pPr algn="ctr"/>
            <a:r>
              <a:rPr lang="tr-TR" b="1" dirty="0">
                <a:latin typeface="Ubuntu"/>
              </a:rPr>
              <a:t>Bilgisayar ve İnternet Teknolojisinin Barındırdığı Olası Riskler</a:t>
            </a:r>
          </a:p>
        </p:txBody>
      </p:sp>
      <p:sp>
        <p:nvSpPr>
          <p:cNvPr id="3" name="İçerik Yer Tutucusu 2">
            <a:extLst>
              <a:ext uri="{FF2B5EF4-FFF2-40B4-BE49-F238E27FC236}">
                <a16:creationId xmlns:a16="http://schemas.microsoft.com/office/drawing/2014/main" xmlns="" id="{C111820F-FB99-403B-9A8B-FA76DC173577}"/>
              </a:ext>
            </a:extLst>
          </p:cNvPr>
          <p:cNvSpPr>
            <a:spLocks noGrp="1"/>
          </p:cNvSpPr>
          <p:nvPr>
            <p:ph idx="1"/>
          </p:nvPr>
        </p:nvSpPr>
        <p:spPr>
          <a:xfrm>
            <a:off x="599661" y="2252870"/>
            <a:ext cx="6675783" cy="4264784"/>
          </a:xfrm>
        </p:spPr>
        <p:txBody>
          <a:bodyPr>
            <a:normAutofit/>
          </a:bodyPr>
          <a:lstStyle/>
          <a:p>
            <a:pPr marL="0" indent="0">
              <a:buNone/>
            </a:pPr>
            <a:r>
              <a:rPr lang="tr-TR" sz="2000" dirty="0"/>
              <a:t>	</a:t>
            </a:r>
            <a:r>
              <a:rPr lang="tr-TR" sz="1800" dirty="0"/>
              <a:t>Nasıl ki normal koşullarda bir ebeveynin çocuğuyla birlikte değilken, onun evin dışında kiminle olduğunu bilmesi gerekiyorsa; dijital aletlerin başında da kontrolsüz bir şekilde başıboş bırakılması çok sayıda riske karşı onları korumasız bırakmak demektir. İnternet ortamında karşılaşabilecekleri riskleri şu şekilde sıralamak mümkündür;</a:t>
            </a:r>
          </a:p>
          <a:p>
            <a:pPr marL="0" indent="0">
              <a:buNone/>
            </a:pPr>
            <a:endParaRPr lang="tr-TR" sz="2000" b="1" dirty="0"/>
          </a:p>
        </p:txBody>
      </p:sp>
    </p:spTree>
    <p:extLst>
      <p:ext uri="{BB962C8B-B14F-4D97-AF65-F5344CB8AC3E}">
        <p14:creationId xmlns:p14="http://schemas.microsoft.com/office/powerpoint/2010/main" val="14746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1708250-5BA0-494C-82E9-483C72297A5B}"/>
              </a:ext>
            </a:extLst>
          </p:cNvPr>
          <p:cNvSpPr>
            <a:spLocks noGrp="1"/>
          </p:cNvSpPr>
          <p:nvPr>
            <p:ph type="title"/>
          </p:nvPr>
        </p:nvSpPr>
        <p:spPr/>
        <p:txBody>
          <a:bodyPr/>
          <a:lstStyle/>
          <a:p>
            <a:pPr algn="ctr"/>
            <a:r>
              <a:rPr lang="tr-TR" b="1" dirty="0">
                <a:latin typeface="Ubuntu"/>
              </a:rPr>
              <a:t>Bilgisayar ve İnternet Teknolojisinin Barındırdığı Olası Riskler</a:t>
            </a:r>
            <a:endParaRPr lang="tr-TR" dirty="0"/>
          </a:p>
        </p:txBody>
      </p:sp>
      <p:sp>
        <p:nvSpPr>
          <p:cNvPr id="3" name="İçerik Yer Tutucusu 2">
            <a:extLst>
              <a:ext uri="{FF2B5EF4-FFF2-40B4-BE49-F238E27FC236}">
                <a16:creationId xmlns:a16="http://schemas.microsoft.com/office/drawing/2014/main" xmlns="" id="{DB0D2655-E6CC-4312-87A3-4A531A9A2619}"/>
              </a:ext>
            </a:extLst>
          </p:cNvPr>
          <p:cNvSpPr>
            <a:spLocks noGrp="1"/>
          </p:cNvSpPr>
          <p:nvPr>
            <p:ph idx="1"/>
          </p:nvPr>
        </p:nvSpPr>
        <p:spPr/>
        <p:txBody>
          <a:bodyPr/>
          <a:lstStyle/>
          <a:p>
            <a:pPr>
              <a:buFont typeface="Wingdings" panose="05000000000000000000" pitchFamily="2" charset="2"/>
              <a:buChar char="v"/>
            </a:pPr>
            <a:endParaRPr lang="tr-TR" sz="2800" dirty="0"/>
          </a:p>
          <a:p>
            <a:pPr marL="0" indent="0">
              <a:buNone/>
            </a:pPr>
            <a:endParaRPr lang="tr-TR" sz="2800" dirty="0"/>
          </a:p>
          <a:p>
            <a:endParaRPr lang="tr-TR" dirty="0"/>
          </a:p>
        </p:txBody>
      </p:sp>
      <p:sp>
        <p:nvSpPr>
          <p:cNvPr id="4" name="Metin kutusu 3">
            <a:extLst>
              <a:ext uri="{FF2B5EF4-FFF2-40B4-BE49-F238E27FC236}">
                <a16:creationId xmlns:a16="http://schemas.microsoft.com/office/drawing/2014/main" xmlns="" id="{DF8B71C4-8F8C-42A2-8346-AD8A8DCB6623}"/>
              </a:ext>
            </a:extLst>
          </p:cNvPr>
          <p:cNvSpPr txBox="1"/>
          <p:nvPr/>
        </p:nvSpPr>
        <p:spPr>
          <a:xfrm>
            <a:off x="838200" y="1985645"/>
            <a:ext cx="6384235" cy="3693319"/>
          </a:xfrm>
          <a:prstGeom prst="rect">
            <a:avLst/>
          </a:prstGeom>
          <a:noFill/>
        </p:spPr>
        <p:txBody>
          <a:bodyPr wrap="square" rtlCol="0">
            <a:spAutoFit/>
          </a:bodyPr>
          <a:lstStyle/>
          <a:p>
            <a:pPr marL="285750" indent="-285750">
              <a:buFont typeface="Wingdings" panose="05000000000000000000" pitchFamily="2" charset="2"/>
              <a:buChar char="v"/>
            </a:pPr>
            <a:r>
              <a:rPr lang="tr-TR" b="1" dirty="0"/>
              <a:t>Fikren hazır olmadıkları bazı içeriklere maruz kalabilirler. (İnternette şiddet, alkol, madde kullanımı ve cinsellik başta olmak üzere bir çok kötü örnek teşkil edecek içerikler mevcuttur.)</a:t>
            </a:r>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endParaRPr lang="tr-TR" dirty="0"/>
          </a:p>
          <a:p>
            <a:pPr marL="285750" indent="-285750">
              <a:buFont typeface="Wingdings" panose="05000000000000000000" pitchFamily="2" charset="2"/>
              <a:buChar char="v"/>
            </a:pPr>
            <a:endParaRPr lang="tr-TR" dirty="0"/>
          </a:p>
        </p:txBody>
      </p:sp>
      <p:pic>
        <p:nvPicPr>
          <p:cNvPr id="6" name="Resim 5">
            <a:extLst>
              <a:ext uri="{FF2B5EF4-FFF2-40B4-BE49-F238E27FC236}">
                <a16:creationId xmlns:a16="http://schemas.microsoft.com/office/drawing/2014/main" xmlns="" id="{625A74C2-C54C-4758-A1E7-6946FADCBD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172" r="21236" b="7174"/>
          <a:stretch/>
        </p:blipFill>
        <p:spPr>
          <a:xfrm>
            <a:off x="7381461" y="1825625"/>
            <a:ext cx="4502426" cy="4351339"/>
          </a:xfrm>
          <a:prstGeom prst="rect">
            <a:avLst/>
          </a:prstGeom>
        </p:spPr>
      </p:pic>
      <p:sp>
        <p:nvSpPr>
          <p:cNvPr id="5" name="Metin kutusu 4">
            <a:extLst>
              <a:ext uri="{FF2B5EF4-FFF2-40B4-BE49-F238E27FC236}">
                <a16:creationId xmlns:a16="http://schemas.microsoft.com/office/drawing/2014/main" xmlns="" id="{11AB881D-7883-4484-9FDE-1287285B8749}"/>
              </a:ext>
            </a:extLst>
          </p:cNvPr>
          <p:cNvSpPr txBox="1"/>
          <p:nvPr/>
        </p:nvSpPr>
        <p:spPr>
          <a:xfrm>
            <a:off x="838200" y="3429000"/>
            <a:ext cx="6013174" cy="2031325"/>
          </a:xfrm>
          <a:prstGeom prst="rect">
            <a:avLst/>
          </a:prstGeom>
          <a:noFill/>
        </p:spPr>
        <p:txBody>
          <a:bodyPr wrap="square" rtlCol="0">
            <a:spAutoFit/>
          </a:bodyPr>
          <a:lstStyle/>
          <a:p>
            <a:pPr marL="285750" indent="-285750">
              <a:buFont typeface="Wingdings" panose="05000000000000000000" pitchFamily="2" charset="2"/>
              <a:buChar char="v"/>
            </a:pPr>
            <a:r>
              <a:rPr lang="tr-TR" b="1" dirty="0"/>
              <a:t>İnternet ortamında denetimsiz bırakılan çocukların, aşırı şiddet içeren resim, görüntü, video vb. içeriklere erişme ihtimalleri oldukça yüksektir.                                                                             (Özellikle ergenlik döneminde sağlık ve cinsellikle ilgili yalan yanlış bilgiler edinilmekte ayrıca şiddet içerikli oyunlar ve görseller sonucu şiddet eğilimleri artabilmektedir.)</a:t>
            </a:r>
          </a:p>
        </p:txBody>
      </p:sp>
    </p:spTree>
    <p:extLst>
      <p:ext uri="{BB962C8B-B14F-4D97-AF65-F5344CB8AC3E}">
        <p14:creationId xmlns:p14="http://schemas.microsoft.com/office/powerpoint/2010/main" val="363214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2CC7614-96C5-4F35-91D0-F1C65B31A437}"/>
              </a:ext>
            </a:extLst>
          </p:cNvPr>
          <p:cNvSpPr>
            <a:spLocks noGrp="1"/>
          </p:cNvSpPr>
          <p:nvPr>
            <p:ph type="title"/>
          </p:nvPr>
        </p:nvSpPr>
        <p:spPr/>
        <p:txBody>
          <a:bodyPr/>
          <a:lstStyle/>
          <a:p>
            <a:pPr algn="ctr"/>
            <a:r>
              <a:rPr lang="tr-TR" b="1" dirty="0">
                <a:latin typeface="Ubuntu"/>
              </a:rPr>
              <a:t>Bilgisayar ve İnternet Teknolojisinin Barındırdığı Olası Riskler</a:t>
            </a:r>
            <a:endParaRPr lang="tr-TR" dirty="0"/>
          </a:p>
        </p:txBody>
      </p:sp>
      <p:sp>
        <p:nvSpPr>
          <p:cNvPr id="5" name="İçerik Yer Tutucusu 4">
            <a:extLst>
              <a:ext uri="{FF2B5EF4-FFF2-40B4-BE49-F238E27FC236}">
                <a16:creationId xmlns:a16="http://schemas.microsoft.com/office/drawing/2014/main" xmlns="" id="{597D06FC-0162-4927-BB13-7116D86C5D78}"/>
              </a:ext>
            </a:extLst>
          </p:cNvPr>
          <p:cNvSpPr txBox="1">
            <a:spLocks noGrp="1"/>
          </p:cNvSpPr>
          <p:nvPr>
            <p:ph idx="1"/>
          </p:nvPr>
        </p:nvSpPr>
        <p:spPr>
          <a:xfrm>
            <a:off x="838200" y="1825625"/>
            <a:ext cx="6419850" cy="1754326"/>
          </a:xfrm>
          <a:prstGeom prst="rect">
            <a:avLst/>
          </a:prstGeom>
          <a:noFill/>
        </p:spPr>
        <p:txBody>
          <a:bodyPr wrap="square" rtlCol="0">
            <a:spAutoFit/>
          </a:bodyPr>
          <a:lstStyle/>
          <a:p>
            <a:pPr marL="285750" indent="-285750">
              <a:buFont typeface="Wingdings" panose="05000000000000000000" pitchFamily="2" charset="2"/>
              <a:buChar char="v"/>
            </a:pPr>
            <a:r>
              <a:rPr lang="tr-TR" sz="2000" dirty="0"/>
              <a:t> Çocukların internet ortamında oynadıkları sohbet etme imkanı sunan oyunlar veya sosyal paylaşım siteleri, yanlış arkadaşlıklar geliştirilmesine, kötü niyetli kişiler tarafından kandırılma, dolandırılma, aileleri ile ilgili özel bilgilerin sızdırılması, istismar, taciz edilme, kaçırılma gibi telafisi güç durumlara sebep olabilir</a:t>
            </a:r>
          </a:p>
        </p:txBody>
      </p:sp>
      <p:sp>
        <p:nvSpPr>
          <p:cNvPr id="7" name="Metin kutusu 6">
            <a:extLst>
              <a:ext uri="{FF2B5EF4-FFF2-40B4-BE49-F238E27FC236}">
                <a16:creationId xmlns:a16="http://schemas.microsoft.com/office/drawing/2014/main" xmlns="" id="{CC82C1AE-31A3-4691-8AEB-C9079DCFF49C}"/>
              </a:ext>
            </a:extLst>
          </p:cNvPr>
          <p:cNvSpPr txBox="1"/>
          <p:nvPr/>
        </p:nvSpPr>
        <p:spPr>
          <a:xfrm>
            <a:off x="883920" y="3938885"/>
            <a:ext cx="6214110" cy="1015663"/>
          </a:xfrm>
          <a:prstGeom prst="rect">
            <a:avLst/>
          </a:prstGeom>
          <a:noFill/>
        </p:spPr>
        <p:txBody>
          <a:bodyPr wrap="square">
            <a:spAutoFit/>
          </a:bodyPr>
          <a:lstStyle/>
          <a:p>
            <a:pPr marL="285750" indent="-285750">
              <a:buFont typeface="Wingdings" panose="05000000000000000000" pitchFamily="2" charset="2"/>
              <a:buChar char="v"/>
            </a:pPr>
            <a:r>
              <a:rPr lang="tr-TR" sz="2000" dirty="0"/>
              <a:t>Çocuklar ya da gençler ebeveynlerinin kredi kartları ile haber vermeden alışveriş yapabilirler. Bu durum çok ciddi boyutlara ulaşabilir. </a:t>
            </a:r>
          </a:p>
        </p:txBody>
      </p:sp>
      <p:sp>
        <p:nvSpPr>
          <p:cNvPr id="9" name="Metin kutusu 8">
            <a:extLst>
              <a:ext uri="{FF2B5EF4-FFF2-40B4-BE49-F238E27FC236}">
                <a16:creationId xmlns:a16="http://schemas.microsoft.com/office/drawing/2014/main" xmlns="" id="{A015F76E-D3AC-4959-A62D-0B9B704E2E44}"/>
              </a:ext>
            </a:extLst>
          </p:cNvPr>
          <p:cNvSpPr txBox="1"/>
          <p:nvPr/>
        </p:nvSpPr>
        <p:spPr>
          <a:xfrm>
            <a:off x="883920" y="5221149"/>
            <a:ext cx="6214110" cy="1015663"/>
          </a:xfrm>
          <a:prstGeom prst="rect">
            <a:avLst/>
          </a:prstGeom>
          <a:noFill/>
        </p:spPr>
        <p:txBody>
          <a:bodyPr wrap="square">
            <a:spAutoFit/>
          </a:bodyPr>
          <a:lstStyle/>
          <a:p>
            <a:pPr marL="285750" indent="-285750">
              <a:buFont typeface="Wingdings" panose="05000000000000000000" pitchFamily="2" charset="2"/>
              <a:buChar char="v"/>
            </a:pPr>
            <a:r>
              <a:rPr lang="tr-TR" sz="2000" dirty="0"/>
              <a:t>Irkçı/nefret söylemi bazı aktivitelere katılım sağlayabilirler;      kumar ve birtakım finansal suçlara karışabilirler.</a:t>
            </a:r>
          </a:p>
        </p:txBody>
      </p:sp>
      <p:pic>
        <p:nvPicPr>
          <p:cNvPr id="11" name="Resim 10">
            <a:extLst>
              <a:ext uri="{FF2B5EF4-FFF2-40B4-BE49-F238E27FC236}">
                <a16:creationId xmlns:a16="http://schemas.microsoft.com/office/drawing/2014/main" xmlns="" id="{A7DB3FA5-C3A7-4EB4-966C-2C8BB60CB1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8920" y="1027906"/>
            <a:ext cx="5314950" cy="5314950"/>
          </a:xfrm>
          <a:prstGeom prst="rect">
            <a:avLst/>
          </a:prstGeom>
        </p:spPr>
      </p:pic>
    </p:spTree>
    <p:extLst>
      <p:ext uri="{BB962C8B-B14F-4D97-AF65-F5344CB8AC3E}">
        <p14:creationId xmlns:p14="http://schemas.microsoft.com/office/powerpoint/2010/main" val="87932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FFD37083-95A3-4FB3-BEF3-F080255EB4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35" b="26522"/>
          <a:stretch/>
        </p:blipFill>
        <p:spPr>
          <a:xfrm>
            <a:off x="6440552" y="1690688"/>
            <a:ext cx="5751444" cy="4725092"/>
          </a:xfrm>
          <a:prstGeom prst="rect">
            <a:avLst/>
          </a:prstGeom>
        </p:spPr>
      </p:pic>
      <p:sp>
        <p:nvSpPr>
          <p:cNvPr id="2" name="Başlık 1">
            <a:extLst>
              <a:ext uri="{FF2B5EF4-FFF2-40B4-BE49-F238E27FC236}">
                <a16:creationId xmlns:a16="http://schemas.microsoft.com/office/drawing/2014/main" xmlns="" id="{4226E3D3-6D97-4B6A-B588-01680F0881F0}"/>
              </a:ext>
            </a:extLst>
          </p:cNvPr>
          <p:cNvSpPr>
            <a:spLocks noGrp="1"/>
          </p:cNvSpPr>
          <p:nvPr>
            <p:ph type="title"/>
          </p:nvPr>
        </p:nvSpPr>
        <p:spPr/>
        <p:txBody>
          <a:bodyPr/>
          <a:lstStyle/>
          <a:p>
            <a:pPr algn="ctr"/>
            <a:r>
              <a:rPr lang="tr-TR" b="1" dirty="0">
                <a:latin typeface="Ubuntu"/>
              </a:rPr>
              <a:t>Bilgisayar ve İnternet Teknolojisinin Barındırdığı Olası Riskler</a:t>
            </a:r>
            <a:endParaRPr lang="tr-TR" dirty="0"/>
          </a:p>
        </p:txBody>
      </p:sp>
      <p:sp>
        <p:nvSpPr>
          <p:cNvPr id="3" name="İçerik Yer Tutucusu 2">
            <a:extLst>
              <a:ext uri="{FF2B5EF4-FFF2-40B4-BE49-F238E27FC236}">
                <a16:creationId xmlns:a16="http://schemas.microsoft.com/office/drawing/2014/main" xmlns="" id="{CBE4ABF2-2D1E-439E-A773-29D0D2A9FF62}"/>
              </a:ext>
            </a:extLst>
          </p:cNvPr>
          <p:cNvSpPr>
            <a:spLocks noGrp="1"/>
          </p:cNvSpPr>
          <p:nvPr>
            <p:ph idx="1"/>
          </p:nvPr>
        </p:nvSpPr>
        <p:spPr>
          <a:xfrm>
            <a:off x="674370" y="3649047"/>
            <a:ext cx="6503504" cy="808373"/>
          </a:xfrm>
        </p:spPr>
        <p:txBody>
          <a:bodyPr>
            <a:normAutofit fontScale="55000" lnSpcReduction="20000"/>
          </a:bodyPr>
          <a:lstStyle/>
          <a:p>
            <a:pPr marL="0" indent="0">
              <a:buNone/>
            </a:pPr>
            <a:endParaRPr lang="tr-TR" sz="1800" dirty="0"/>
          </a:p>
          <a:p>
            <a:pPr>
              <a:buFont typeface="Wingdings" panose="05000000000000000000" pitchFamily="2" charset="2"/>
              <a:buChar char="v"/>
            </a:pPr>
            <a:r>
              <a:rPr lang="tr-TR" sz="3600" dirty="0"/>
              <a:t>Fiziksel, zihinsel, sosyal ve psikolojik gelişim alanlarında ciddi problemlerin görülmesine neden olabilmektedirler.</a:t>
            </a:r>
          </a:p>
          <a:p>
            <a:pPr marL="0" indent="0">
              <a:buNone/>
            </a:pPr>
            <a:endParaRPr lang="tr-TR" sz="1800" dirty="0"/>
          </a:p>
          <a:p>
            <a:pPr marL="0" indent="0">
              <a:buNone/>
            </a:pPr>
            <a:endParaRPr lang="tr-TR" sz="1800" dirty="0"/>
          </a:p>
        </p:txBody>
      </p:sp>
      <p:sp>
        <p:nvSpPr>
          <p:cNvPr id="4" name="Metin kutusu 3">
            <a:extLst>
              <a:ext uri="{FF2B5EF4-FFF2-40B4-BE49-F238E27FC236}">
                <a16:creationId xmlns:a16="http://schemas.microsoft.com/office/drawing/2014/main" xmlns="" id="{0826DC65-D644-458D-8AE1-E009E6F3DC21}"/>
              </a:ext>
            </a:extLst>
          </p:cNvPr>
          <p:cNvSpPr txBox="1"/>
          <p:nvPr/>
        </p:nvSpPr>
        <p:spPr>
          <a:xfrm>
            <a:off x="674370" y="1901886"/>
            <a:ext cx="7463790" cy="1015663"/>
          </a:xfrm>
          <a:prstGeom prst="rect">
            <a:avLst/>
          </a:prstGeom>
          <a:noFill/>
        </p:spPr>
        <p:txBody>
          <a:bodyPr wrap="square" rtlCol="0">
            <a:spAutoFit/>
          </a:bodyPr>
          <a:lstStyle/>
          <a:p>
            <a:pPr marL="285750" indent="-285750">
              <a:buFont typeface="Wingdings" panose="05000000000000000000" pitchFamily="2" charset="2"/>
              <a:buChar char="v"/>
            </a:pPr>
            <a:r>
              <a:rPr lang="tr-TR" sz="2000" dirty="0"/>
              <a:t>İndirilen oyun programlarında virüs, casus yazılım gibi zararlı yazılımlar bilgisayara bulaşabilir. Bu yazılımlar bilgisayara ve kullanıcılara zarar verebilir.</a:t>
            </a:r>
          </a:p>
        </p:txBody>
      </p:sp>
      <p:sp>
        <p:nvSpPr>
          <p:cNvPr id="6" name="Metin kutusu 5">
            <a:extLst>
              <a:ext uri="{FF2B5EF4-FFF2-40B4-BE49-F238E27FC236}">
                <a16:creationId xmlns:a16="http://schemas.microsoft.com/office/drawing/2014/main" xmlns="" id="{698D6A69-1A56-4804-8E6B-1984DF20615B}"/>
              </a:ext>
            </a:extLst>
          </p:cNvPr>
          <p:cNvSpPr txBox="1"/>
          <p:nvPr/>
        </p:nvSpPr>
        <p:spPr>
          <a:xfrm>
            <a:off x="674370" y="3033327"/>
            <a:ext cx="6145530" cy="400110"/>
          </a:xfrm>
          <a:prstGeom prst="rect">
            <a:avLst/>
          </a:prstGeom>
          <a:noFill/>
        </p:spPr>
        <p:txBody>
          <a:bodyPr wrap="square" rtlCol="0">
            <a:spAutoFit/>
          </a:bodyPr>
          <a:lstStyle/>
          <a:p>
            <a:pPr>
              <a:buFont typeface="Wingdings" panose="05000000000000000000" pitchFamily="2" charset="2"/>
              <a:buChar char="v"/>
            </a:pPr>
            <a:r>
              <a:rPr lang="tr-TR" sz="2000" dirty="0"/>
              <a:t>Asosyal bir kişilik gelişimine neden olabilmektedirler.</a:t>
            </a:r>
          </a:p>
        </p:txBody>
      </p:sp>
      <p:sp>
        <p:nvSpPr>
          <p:cNvPr id="7" name="Metin kutusu 6">
            <a:extLst>
              <a:ext uri="{FF2B5EF4-FFF2-40B4-BE49-F238E27FC236}">
                <a16:creationId xmlns:a16="http://schemas.microsoft.com/office/drawing/2014/main" xmlns="" id="{D0FE4589-22EA-4186-AF8A-C4093113EA72}"/>
              </a:ext>
            </a:extLst>
          </p:cNvPr>
          <p:cNvSpPr txBox="1"/>
          <p:nvPr/>
        </p:nvSpPr>
        <p:spPr>
          <a:xfrm>
            <a:off x="674370" y="4728714"/>
            <a:ext cx="5482590" cy="707886"/>
          </a:xfrm>
          <a:prstGeom prst="rect">
            <a:avLst/>
          </a:prstGeom>
          <a:noFill/>
        </p:spPr>
        <p:txBody>
          <a:bodyPr wrap="square" rtlCol="0">
            <a:spAutoFit/>
          </a:bodyPr>
          <a:lstStyle/>
          <a:p>
            <a:pPr marL="285750" indent="-285750">
              <a:buFont typeface="Wingdings" panose="05000000000000000000" pitchFamily="2" charset="2"/>
              <a:buChar char="v"/>
            </a:pPr>
            <a:r>
              <a:rPr lang="tr-TR" sz="2000" dirty="0"/>
              <a:t>Siber zorbalığa maruz kalabilir ya da siber zorbalık yapabilirler. </a:t>
            </a:r>
          </a:p>
        </p:txBody>
      </p:sp>
    </p:spTree>
    <p:extLst>
      <p:ext uri="{BB962C8B-B14F-4D97-AF65-F5344CB8AC3E}">
        <p14:creationId xmlns:p14="http://schemas.microsoft.com/office/powerpoint/2010/main" val="23277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7"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2283</TotalTime>
  <Words>1144</Words>
  <Application>Microsoft Office PowerPoint</Application>
  <PresentationFormat>Özel</PresentationFormat>
  <Paragraphs>155</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Office Teması</vt:lpstr>
      <vt:lpstr>PowerPoint Sunusu</vt:lpstr>
      <vt:lpstr>Bilinçli Teknoloji Kullanımı Nedir?</vt:lpstr>
      <vt:lpstr>Dijital Ebeveynlik Nedir, Neden Gereklidir?</vt:lpstr>
      <vt:lpstr>Bilgisayar ve İnternet Teknolojisinin Çocuk ve Gençlere Sunduğu Fırsatlar</vt:lpstr>
      <vt:lpstr>Bilgisayar ve İnternet Teknolojisinin Çocuk ve Gençlere Sunduğu Fırsatlar  </vt:lpstr>
      <vt:lpstr>Bilgisayar ve İnternet Teknolojisinin Barındırdığı Olası Riskler</vt:lpstr>
      <vt:lpstr>Bilgisayar ve İnternet Teknolojisinin Barındırdığı Olası Riskler</vt:lpstr>
      <vt:lpstr>Bilgisayar ve İnternet Teknolojisinin Barındırdığı Olası Riskler</vt:lpstr>
      <vt:lpstr>Bilgisayar ve İnternet Teknolojisinin Barındırdığı Olası Riskler</vt:lpstr>
      <vt:lpstr>Bilinçsiz Teknoloji Kullanımının Zararları Nelerdir?</vt:lpstr>
      <vt:lpstr>Sosyal alanda görülen zararlar nelerdir? </vt:lpstr>
      <vt:lpstr>Teknoloji Bağımlılığı nedir? Çeşitleri Nelerdir?</vt:lpstr>
      <vt:lpstr>Sosyal Medya Bağımlılığı </vt:lpstr>
      <vt:lpstr>Oyun Bağımlılığı</vt:lpstr>
      <vt:lpstr>Cep Telefonu, Tablet ve Bilgisayar Bağımlılığı;</vt:lpstr>
      <vt:lpstr>Cep Telefonu Bağımlılığı</vt:lpstr>
      <vt:lpstr>Zorbalık, İstismar ve Güvenlik Sorunları</vt:lpstr>
      <vt:lpstr>PowerPoint Sunusu</vt:lpstr>
      <vt:lpstr>İstismar;  Sanal ortamda kötü niyetli kişi veya gruplar tarafından mağdurun fiziksel ya da psikolojik gelişimini olumsuz olarak etkileyen davranışlardır.  </vt:lpstr>
      <vt:lpstr>PowerPoint Sunusu</vt:lpstr>
      <vt:lpstr>Güvenlik Sorunları;  Sanal Güvenlik en kaba anlatımıyla internet ortamındaki tehlikelere karşı korunmaktır. Bu tehlikeler, virüsler, sakıncalı site ve içerikler ayrıca kötü niyetli internet kullanıcıları olabilir. Bu tehlikelerin hepsi sanal ortamda karşımıza çıkabilir.  </vt:lpstr>
      <vt:lpstr>Siber Zorbalığın Önüne Geçebilmek İçin;</vt:lpstr>
      <vt:lpstr>Bilgisayar ve İnternet Teknolojisinin Barındırdığı Olası Risklere Karşı Neler Yapılabilir?</vt:lpstr>
      <vt:lpstr>Bilgisayar ve İnternet Teknolojisinin Barındırdığı Olası Risklere Karşı Neler Yapılabilir?</vt:lpstr>
      <vt:lpstr>Çocuklarla Kurulacak Sağlıklı İlişkide Ebeveynlerin Dikkat Etmesi Gerekenler?</vt:lpstr>
      <vt:lpstr>Çocuklarla Kurulacak Sağlıklı İlişkide Ebeveynlerin Dikkat Etmesi Gerekenler?</vt:lpstr>
      <vt:lpstr>Teknoloji ile ne kadar zaman geçirilmeli?</vt:lpstr>
      <vt:lpstr>Güvenli İnternet ve Filtre Hizmetleri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Kullanımı</dc:title>
  <dc:creator>MUHAMMED KARABULUT</dc:creator>
  <cp:lastModifiedBy>ŞYM</cp:lastModifiedBy>
  <cp:revision>55</cp:revision>
  <dcterms:created xsi:type="dcterms:W3CDTF">2020-10-12T10:43:35Z</dcterms:created>
  <dcterms:modified xsi:type="dcterms:W3CDTF">2022-03-18T07:38:24Z</dcterms:modified>
</cp:coreProperties>
</file>